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57" r:id="rId5"/>
    <p:sldId id="258" r:id="rId6"/>
    <p:sldId id="259" r:id="rId7"/>
    <p:sldId id="260" r:id="rId8"/>
    <p:sldId id="261" r:id="rId9"/>
    <p:sldId id="262" r:id="rId10"/>
    <p:sldId id="266" r:id="rId11"/>
    <p:sldId id="267" r:id="rId12"/>
    <p:sldId id="272" r:id="rId13"/>
    <p:sldId id="273" r:id="rId14"/>
    <p:sldId id="274" r:id="rId15"/>
    <p:sldId id="275" r:id="rId16"/>
    <p:sldId id="263" r:id="rId17"/>
    <p:sldId id="269" r:id="rId18"/>
    <p:sldId id="270" r:id="rId19"/>
    <p:sldId id="268" r:id="rId20"/>
    <p:sldId id="271" r:id="rId21"/>
    <p:sldId id="264" r:id="rId22"/>
    <p:sldId id="276" r:id="rId23"/>
    <p:sldId id="277" r:id="rId24"/>
    <p:sldId id="278" r:id="rId25"/>
    <p:sldId id="279" r:id="rId26"/>
    <p:sldId id="280" r:id="rId27"/>
    <p:sldId id="281" r:id="rId28"/>
    <p:sldId id="26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28E1DB-190E-2745-BF95-469BC3840AA3}" v="8" dt="2021-06-13T21:25:36.6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6" autoAdjust="0"/>
    <p:restoredTop sz="95748" autoAdjust="0"/>
  </p:normalViewPr>
  <p:slideViewPr>
    <p:cSldViewPr snapToGrid="0">
      <p:cViewPr varScale="1">
        <p:scale>
          <a:sx n="118" d="100"/>
          <a:sy n="118" d="100"/>
        </p:scale>
        <p:origin x="224" y="2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omas K Marianos" userId="bd11ecab-2468-4bd1-bfee-95a2e8d56d09" providerId="ADAL" clId="{8D28E1DB-190E-2745-BF95-469BC3840AA3}"/>
    <pc:docChg chg="undo custSel modSld">
      <pc:chgData name="Thomas K Marianos" userId="bd11ecab-2468-4bd1-bfee-95a2e8d56d09" providerId="ADAL" clId="{8D28E1DB-190E-2745-BF95-469BC3840AA3}" dt="2021-06-13T21:25:42.050" v="32" actId="1076"/>
      <pc:docMkLst>
        <pc:docMk/>
      </pc:docMkLst>
      <pc:sldChg chg="modSp mod">
        <pc:chgData name="Thomas K Marianos" userId="bd11ecab-2468-4bd1-bfee-95a2e8d56d09" providerId="ADAL" clId="{8D28E1DB-190E-2745-BF95-469BC3840AA3}" dt="2021-06-13T20:56:52.955" v="18" actId="20577"/>
        <pc:sldMkLst>
          <pc:docMk/>
          <pc:sldMk cId="2335357915" sldId="259"/>
        </pc:sldMkLst>
        <pc:spChg chg="mod">
          <ac:chgData name="Thomas K Marianos" userId="bd11ecab-2468-4bd1-bfee-95a2e8d56d09" providerId="ADAL" clId="{8D28E1DB-190E-2745-BF95-469BC3840AA3}" dt="2021-06-13T20:56:52.955" v="18" actId="20577"/>
          <ac:spMkLst>
            <pc:docMk/>
            <pc:sldMk cId="2335357915" sldId="259"/>
            <ac:spMk id="5" creationId="{B45FBC92-1126-4A74-A405-11C9911BF38E}"/>
          </ac:spMkLst>
        </pc:spChg>
      </pc:sldChg>
      <pc:sldChg chg="addSp delSp modSp mod">
        <pc:chgData name="Thomas K Marianos" userId="bd11ecab-2468-4bd1-bfee-95a2e8d56d09" providerId="ADAL" clId="{8D28E1DB-190E-2745-BF95-469BC3840AA3}" dt="2021-06-13T21:25:42.050" v="32" actId="1076"/>
        <pc:sldMkLst>
          <pc:docMk/>
          <pc:sldMk cId="2684073889" sldId="264"/>
        </pc:sldMkLst>
        <pc:spChg chg="add del mod">
          <ac:chgData name="Thomas K Marianos" userId="bd11ecab-2468-4bd1-bfee-95a2e8d56d09" providerId="ADAL" clId="{8D28E1DB-190E-2745-BF95-469BC3840AA3}" dt="2021-06-13T21:24:15.322" v="22" actId="478"/>
          <ac:spMkLst>
            <pc:docMk/>
            <pc:sldMk cId="2684073889" sldId="264"/>
            <ac:spMk id="3" creationId="{E465B3EF-0E57-0643-8B3D-2E4204CE3B8B}"/>
          </ac:spMkLst>
        </pc:spChg>
        <pc:spChg chg="add mod">
          <ac:chgData name="Thomas K Marianos" userId="bd11ecab-2468-4bd1-bfee-95a2e8d56d09" providerId="ADAL" clId="{8D28E1DB-190E-2745-BF95-469BC3840AA3}" dt="2021-06-13T20:48:38.830" v="15" actId="20577"/>
          <ac:spMkLst>
            <pc:docMk/>
            <pc:sldMk cId="2684073889" sldId="264"/>
            <ac:spMk id="13" creationId="{FF048E13-2485-174B-B4E4-7EBB733941E9}"/>
          </ac:spMkLst>
        </pc:spChg>
        <pc:picChg chg="add mod">
          <ac:chgData name="Thomas K Marianos" userId="bd11ecab-2468-4bd1-bfee-95a2e8d56d09" providerId="ADAL" clId="{8D28E1DB-190E-2745-BF95-469BC3840AA3}" dt="2021-06-13T21:25:42.050" v="32" actId="1076"/>
          <ac:picMkLst>
            <pc:docMk/>
            <pc:sldMk cId="2684073889" sldId="264"/>
            <ac:picMk id="4" creationId="{1D2B45EB-A323-7145-9181-E85150A906FF}"/>
          </ac:picMkLst>
        </pc:picChg>
        <pc:picChg chg="del mod">
          <ac:chgData name="Thomas K Marianos" userId="bd11ecab-2468-4bd1-bfee-95a2e8d56d09" providerId="ADAL" clId="{8D28E1DB-190E-2745-BF95-469BC3840AA3}" dt="2021-06-13T21:24:09.982" v="20" actId="478"/>
          <ac:picMkLst>
            <pc:docMk/>
            <pc:sldMk cId="2684073889" sldId="264"/>
            <ac:picMk id="9" creationId="{2C3AB447-1D82-4D20-888A-7A3684FE4F1F}"/>
          </ac:picMkLst>
        </pc:picChg>
        <pc:picChg chg="add del mod">
          <ac:chgData name="Thomas K Marianos" userId="bd11ecab-2468-4bd1-bfee-95a2e8d56d09" providerId="ADAL" clId="{8D28E1DB-190E-2745-BF95-469BC3840AA3}" dt="2021-06-13T21:25:14.642" v="26" actId="478"/>
          <ac:picMkLst>
            <pc:docMk/>
            <pc:sldMk cId="2684073889" sldId="264"/>
            <ac:picMk id="15" creationId="{6223C0BA-00DF-3844-B173-8E0D7E8F8338}"/>
          </ac:picMkLst>
        </pc:picChg>
      </pc:sldChg>
      <pc:sldChg chg="modSp mod">
        <pc:chgData name="Thomas K Marianos" userId="bd11ecab-2468-4bd1-bfee-95a2e8d56d09" providerId="ADAL" clId="{8D28E1DB-190E-2745-BF95-469BC3840AA3}" dt="2021-06-13T20:47:52.120" v="2" actId="122"/>
        <pc:sldMkLst>
          <pc:docMk/>
          <pc:sldMk cId="2827719843" sldId="277"/>
        </pc:sldMkLst>
        <pc:spChg chg="mod">
          <ac:chgData name="Thomas K Marianos" userId="bd11ecab-2468-4bd1-bfee-95a2e8d56d09" providerId="ADAL" clId="{8D28E1DB-190E-2745-BF95-469BC3840AA3}" dt="2021-06-13T20:47:52.120" v="2" actId="122"/>
          <ac:spMkLst>
            <pc:docMk/>
            <pc:sldMk cId="2827719843" sldId="277"/>
            <ac:spMk id="15" creationId="{7DA8D315-0D2F-497B-A2A6-5CA9489E5A19}"/>
          </ac:spMkLst>
        </pc:spChg>
      </pc:sldChg>
      <pc:sldChg chg="addSp delSp modSp mod">
        <pc:chgData name="Thomas K Marianos" userId="bd11ecab-2468-4bd1-bfee-95a2e8d56d09" providerId="ADAL" clId="{8D28E1DB-190E-2745-BF95-469BC3840AA3}" dt="2021-06-13T20:48:17.649" v="8" actId="478"/>
        <pc:sldMkLst>
          <pc:docMk/>
          <pc:sldMk cId="1328339923" sldId="279"/>
        </pc:sldMkLst>
        <pc:spChg chg="add del">
          <ac:chgData name="Thomas K Marianos" userId="bd11ecab-2468-4bd1-bfee-95a2e8d56d09" providerId="ADAL" clId="{8D28E1DB-190E-2745-BF95-469BC3840AA3}" dt="2021-06-13T20:48:15.044" v="7" actId="478"/>
          <ac:spMkLst>
            <pc:docMk/>
            <pc:sldMk cId="1328339923" sldId="279"/>
            <ac:spMk id="11" creationId="{2F9364B5-6056-49AF-939A-D8E1E1DA64E2}"/>
          </ac:spMkLst>
        </pc:spChg>
        <pc:spChg chg="add del mod">
          <ac:chgData name="Thomas K Marianos" userId="bd11ecab-2468-4bd1-bfee-95a2e8d56d09" providerId="ADAL" clId="{8D28E1DB-190E-2745-BF95-469BC3840AA3}" dt="2021-06-13T20:48:17.649" v="8" actId="478"/>
          <ac:spMkLst>
            <pc:docMk/>
            <pc:sldMk cId="1328339923" sldId="279"/>
            <ac:spMk id="15" creationId="{3F2F2AE1-79CE-9648-8215-B4061AAD6F9E}"/>
          </ac:spMkLst>
        </pc:spChg>
      </pc:sldChg>
    </pc:docChg>
  </pc:docChgLst>
</pc:chgInfo>
</file>

<file path=ppt/media/image1.jpeg>
</file>

<file path=ppt/media/image10.png>
</file>

<file path=ppt/media/image11.png>
</file>

<file path=ppt/media/image12.png>
</file>

<file path=ppt/media/image13.png>
</file>

<file path=ppt/media/image14.tiff>
</file>

<file path=ppt/media/image15.tiff>
</file>

<file path=ppt/media/image16.tiff>
</file>

<file path=ppt/media/image17.tiff>
</file>

<file path=ppt/media/image18.tiff>
</file>

<file path=ppt/media/image19.tiff>
</file>

<file path=ppt/media/image2.png>
</file>

<file path=ppt/media/image20.png>
</file>

<file path=ppt/media/image21.tiff>
</file>

<file path=ppt/media/image22.tiff>
</file>

<file path=ppt/media/image23.tiff>
</file>

<file path=ppt/media/image24.tif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6/13/21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6/13/21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6/13/21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6/13/21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6/13/21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6/13/21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6/13/21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6/13/21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6/13/21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6/13/21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6/13/21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6/13/21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24.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l="19933" r="27623"/>
          <a:stretch/>
        </p:blipFill>
        <p:spPr>
          <a:xfrm>
            <a:off x="20" y="-22"/>
            <a:ext cx="12191977" cy="6858022"/>
          </a:xfrm>
          <a:prstGeom prst="rect">
            <a:avLst/>
          </a:prstGeom>
        </p:spPr>
      </p:pic>
      <p:sp>
        <p:nvSpPr>
          <p:cNvPr id="29" name="Rectangle 28">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643466" y="643467"/>
            <a:ext cx="5452529" cy="3569242"/>
          </a:xfrm>
        </p:spPr>
        <p:txBody>
          <a:bodyPr anchor="t">
            <a:normAutofit/>
          </a:bodyPr>
          <a:lstStyle/>
          <a:p>
            <a:r>
              <a:rPr lang="en-US" sz="4800" b="0" i="0" dirty="0">
                <a:solidFill>
                  <a:schemeClr val="bg1"/>
                </a:solidFill>
                <a:effectLst/>
                <a:highlight>
                  <a:srgbClr val="000000"/>
                </a:highlight>
                <a:latin typeface="Slack-Lato"/>
              </a:rPr>
              <a:t>Netflix Movies dataset</a:t>
            </a:r>
            <a:br>
              <a:rPr lang="en-US" sz="4800" b="0" i="0" dirty="0">
                <a:solidFill>
                  <a:schemeClr val="bg1"/>
                </a:solidFill>
                <a:effectLst/>
                <a:latin typeface="Slack-Lato"/>
              </a:rPr>
            </a:br>
            <a:endParaRPr lang="en-US" sz="4800" dirty="0">
              <a:solidFill>
                <a:schemeClr val="bg1"/>
              </a:solidFill>
            </a:endParaRP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643466" y="4551031"/>
            <a:ext cx="5449479" cy="1663493"/>
          </a:xfrm>
        </p:spPr>
        <p:txBody>
          <a:bodyPr anchor="b">
            <a:normAutofit/>
          </a:bodyPr>
          <a:lstStyle/>
          <a:p>
            <a:r>
              <a:rPr lang="en-US" sz="2400" dirty="0">
                <a:solidFill>
                  <a:schemeClr val="bg1"/>
                </a:solidFill>
                <a:highlight>
                  <a:srgbClr val="000000"/>
                </a:highlight>
              </a:rPr>
              <a:t>IST 707 – Data Analytics</a:t>
            </a:r>
          </a:p>
          <a:p>
            <a:r>
              <a:rPr lang="en-US" sz="2400" dirty="0">
                <a:solidFill>
                  <a:schemeClr val="bg1"/>
                </a:solidFill>
                <a:highlight>
                  <a:srgbClr val="000000"/>
                </a:highlight>
              </a:rPr>
              <a:t>Thomas </a:t>
            </a:r>
            <a:r>
              <a:rPr lang="en-US" sz="2400" dirty="0" err="1">
                <a:solidFill>
                  <a:schemeClr val="bg1"/>
                </a:solidFill>
                <a:highlight>
                  <a:srgbClr val="000000"/>
                </a:highlight>
              </a:rPr>
              <a:t>Marianos</a:t>
            </a:r>
            <a:r>
              <a:rPr lang="en-US" sz="2400" dirty="0">
                <a:solidFill>
                  <a:schemeClr val="bg1"/>
                </a:solidFill>
                <a:highlight>
                  <a:srgbClr val="000000"/>
                </a:highlight>
              </a:rPr>
              <a:t>  -  Patrick </a:t>
            </a:r>
            <a:r>
              <a:rPr lang="en-US" sz="2400" dirty="0" err="1">
                <a:solidFill>
                  <a:schemeClr val="bg1"/>
                </a:solidFill>
                <a:highlight>
                  <a:srgbClr val="000000"/>
                </a:highlight>
              </a:rPr>
              <a:t>aslakson</a:t>
            </a:r>
            <a:endParaRPr lang="en-US" sz="2400" dirty="0">
              <a:solidFill>
                <a:schemeClr val="bg1"/>
              </a:solidFill>
              <a:highlight>
                <a:srgbClr val="000000"/>
              </a:highlight>
            </a:endParaRPr>
          </a:p>
          <a:p>
            <a:endParaRPr lang="en-US" sz="2400" dirty="0">
              <a:solidFill>
                <a:schemeClr val="bg1"/>
              </a:solidFill>
            </a:endParaRPr>
          </a:p>
        </p:txBody>
      </p:sp>
      <p:sp>
        <p:nvSpPr>
          <p:cNvPr id="31" name="Rectangle 30">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731935" y="1397930"/>
            <a:ext cx="6858003" cy="4062128"/>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BBFCBD4-758C-4D35-9174-81698409D48A}"/>
              </a:ext>
            </a:extLst>
          </p:cNvPr>
          <p:cNvSpPr>
            <a:spLocks noGrp="1"/>
          </p:cNvSpPr>
          <p:nvPr>
            <p:ph type="title"/>
          </p:nvPr>
        </p:nvSpPr>
        <p:spPr>
          <a:xfrm>
            <a:off x="629051" y="651347"/>
            <a:ext cx="2506035" cy="1300365"/>
          </a:xfrm>
        </p:spPr>
        <p:txBody>
          <a:bodyPr>
            <a:normAutofit/>
          </a:bodyPr>
          <a:lstStyle/>
          <a:p>
            <a:r>
              <a:rPr lang="en-US" dirty="0">
                <a:solidFill>
                  <a:srgbClr val="FFFFFF"/>
                </a:solidFill>
              </a:rPr>
              <a:t>Clustering</a:t>
            </a:r>
          </a:p>
        </p:txBody>
      </p:sp>
      <p:pic>
        <p:nvPicPr>
          <p:cNvPr id="4" name="Picture 3">
            <a:extLst>
              <a:ext uri="{FF2B5EF4-FFF2-40B4-BE49-F238E27FC236}">
                <a16:creationId xmlns:a16="http://schemas.microsoft.com/office/drawing/2014/main" id="{35836D00-DB6E-4B2C-980F-38111902C07D}"/>
              </a:ext>
            </a:extLst>
          </p:cNvPr>
          <p:cNvPicPr>
            <a:picLocks noChangeAspect="1"/>
          </p:cNvPicPr>
          <p:nvPr/>
        </p:nvPicPr>
        <p:blipFill>
          <a:blip r:embed="rId2"/>
          <a:stretch>
            <a:fillRect/>
          </a:stretch>
        </p:blipFill>
        <p:spPr>
          <a:xfrm>
            <a:off x="4702629" y="1301528"/>
            <a:ext cx="6490475" cy="4546573"/>
          </a:xfrm>
          <a:prstGeom prst="rect">
            <a:avLst/>
          </a:prstGeom>
        </p:spPr>
      </p:pic>
    </p:spTree>
    <p:extLst>
      <p:ext uri="{BB962C8B-B14F-4D97-AF65-F5344CB8AC3E}">
        <p14:creationId xmlns:p14="http://schemas.microsoft.com/office/powerpoint/2010/main" val="1540053731"/>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BBFCBD4-758C-4D35-9174-81698409D48A}"/>
              </a:ext>
            </a:extLst>
          </p:cNvPr>
          <p:cNvSpPr>
            <a:spLocks noGrp="1"/>
          </p:cNvSpPr>
          <p:nvPr>
            <p:ph type="title"/>
          </p:nvPr>
        </p:nvSpPr>
        <p:spPr>
          <a:xfrm>
            <a:off x="629051" y="651347"/>
            <a:ext cx="2506035" cy="1300365"/>
          </a:xfrm>
        </p:spPr>
        <p:txBody>
          <a:bodyPr>
            <a:normAutofit/>
          </a:bodyPr>
          <a:lstStyle/>
          <a:p>
            <a:r>
              <a:rPr lang="en-US">
                <a:solidFill>
                  <a:srgbClr val="FFFFFF"/>
                </a:solidFill>
              </a:rPr>
              <a:t>Clustering</a:t>
            </a:r>
          </a:p>
        </p:txBody>
      </p:sp>
      <p:pic>
        <p:nvPicPr>
          <p:cNvPr id="5" name="Picture 4">
            <a:extLst>
              <a:ext uri="{FF2B5EF4-FFF2-40B4-BE49-F238E27FC236}">
                <a16:creationId xmlns:a16="http://schemas.microsoft.com/office/drawing/2014/main" id="{5BA305D1-62A1-40D8-8903-FF2379043774}"/>
              </a:ext>
            </a:extLst>
          </p:cNvPr>
          <p:cNvPicPr>
            <a:picLocks noChangeAspect="1"/>
          </p:cNvPicPr>
          <p:nvPr/>
        </p:nvPicPr>
        <p:blipFill>
          <a:blip r:embed="rId2"/>
          <a:stretch>
            <a:fillRect/>
          </a:stretch>
        </p:blipFill>
        <p:spPr>
          <a:xfrm>
            <a:off x="4592231" y="761470"/>
            <a:ext cx="6970718" cy="5960827"/>
          </a:xfrm>
          <a:prstGeom prst="rect">
            <a:avLst/>
          </a:prstGeom>
        </p:spPr>
      </p:pic>
    </p:spTree>
    <p:extLst>
      <p:ext uri="{BB962C8B-B14F-4D97-AF65-F5344CB8AC3E}">
        <p14:creationId xmlns:p14="http://schemas.microsoft.com/office/powerpoint/2010/main" val="3978211607"/>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1" name="Rectangle 30">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33" name="Rectangle 32">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36" name="Rectangle 35">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7" name="Rectangle 36">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pic>
        <p:nvPicPr>
          <p:cNvPr id="4" name="Content Placeholder 3">
            <a:extLst>
              <a:ext uri="{FF2B5EF4-FFF2-40B4-BE49-F238E27FC236}">
                <a16:creationId xmlns:a16="http://schemas.microsoft.com/office/drawing/2014/main" id="{321DC9B1-7005-4DD6-B983-CFCA02AE185A}"/>
              </a:ext>
            </a:extLst>
          </p:cNvPr>
          <p:cNvPicPr>
            <a:picLocks noGrp="1" noChangeAspect="1"/>
          </p:cNvPicPr>
          <p:nvPr>
            <p:ph idx="1"/>
          </p:nvPr>
        </p:nvPicPr>
        <p:blipFill>
          <a:blip r:embed="rId2"/>
          <a:stretch>
            <a:fillRect/>
          </a:stretch>
        </p:blipFill>
        <p:spPr>
          <a:xfrm>
            <a:off x="4873709" y="618067"/>
            <a:ext cx="6547551" cy="5598157"/>
          </a:xfrm>
          <a:prstGeom prst="rect">
            <a:avLst/>
          </a:prstGeom>
        </p:spPr>
      </p:pic>
      <p:sp>
        <p:nvSpPr>
          <p:cNvPr id="14" name="Title 1">
            <a:extLst>
              <a:ext uri="{FF2B5EF4-FFF2-40B4-BE49-F238E27FC236}">
                <a16:creationId xmlns:a16="http://schemas.microsoft.com/office/drawing/2014/main" id="{A5F42AA4-8C9A-6A44-97CE-CA0FE735CA26}"/>
              </a:ext>
            </a:extLst>
          </p:cNvPr>
          <p:cNvSpPr txBox="1">
            <a:spLocks/>
          </p:cNvSpPr>
          <p:nvPr/>
        </p:nvSpPr>
        <p:spPr>
          <a:xfrm>
            <a:off x="629051" y="651347"/>
            <a:ext cx="2506035"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solidFill>
                  <a:srgbClr val="FFFFFF"/>
                </a:solidFill>
              </a:rPr>
              <a:t>Clustering</a:t>
            </a:r>
            <a:endParaRPr lang="en-US" dirty="0">
              <a:solidFill>
                <a:srgbClr val="FFFFFF"/>
              </a:solidFill>
            </a:endParaRPr>
          </a:p>
        </p:txBody>
      </p:sp>
    </p:spTree>
    <p:extLst>
      <p:ext uri="{BB962C8B-B14F-4D97-AF65-F5344CB8AC3E}">
        <p14:creationId xmlns:p14="http://schemas.microsoft.com/office/powerpoint/2010/main" val="1235923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EDCB695F-6466-436A-848D-453D79DE8AE4}"/>
              </a:ext>
            </a:extLst>
          </p:cNvPr>
          <p:cNvSpPr txBox="1"/>
          <p:nvPr/>
        </p:nvSpPr>
        <p:spPr>
          <a:xfrm>
            <a:off x="4467608" y="1913728"/>
            <a:ext cx="7149078" cy="3416320"/>
          </a:xfrm>
          <a:prstGeom prst="rect">
            <a:avLst/>
          </a:prstGeom>
          <a:noFill/>
        </p:spPr>
        <p:txBody>
          <a:bodyPr wrap="square" rtlCol="0">
            <a:spAutoFit/>
          </a:bodyPr>
          <a:lstStyle/>
          <a:p>
            <a:r>
              <a:rPr lang="en-US" dirty="0"/>
              <a:t>Data Recipe</a:t>
            </a:r>
          </a:p>
          <a:p>
            <a:r>
              <a:rPr lang="en-US" dirty="0"/>
              <a:t>Inputs:</a:t>
            </a:r>
          </a:p>
          <a:p>
            <a:r>
              <a:rPr lang="en-US" dirty="0"/>
              <a:t>      role #variables</a:t>
            </a:r>
          </a:p>
          <a:p>
            <a:r>
              <a:rPr lang="en-US" dirty="0"/>
              <a:t>   outcome          1</a:t>
            </a:r>
          </a:p>
          <a:p>
            <a:r>
              <a:rPr lang="en-US" dirty="0"/>
              <a:t> predictor          1</a:t>
            </a:r>
          </a:p>
          <a:p>
            <a:endParaRPr lang="en-US" dirty="0"/>
          </a:p>
          <a:p>
            <a:r>
              <a:rPr lang="en-US" dirty="0"/>
              <a:t>Operations:</a:t>
            </a:r>
          </a:p>
          <a:p>
            <a:r>
              <a:rPr lang="en-US" dirty="0"/>
              <a:t>Tokenization for description</a:t>
            </a:r>
          </a:p>
          <a:p>
            <a:r>
              <a:rPr lang="en-US" dirty="0"/>
              <a:t>Text filtering for description</a:t>
            </a:r>
          </a:p>
          <a:p>
            <a:r>
              <a:rPr lang="en-US" dirty="0"/>
              <a:t>Term frequency-inverse document frequency with description</a:t>
            </a:r>
          </a:p>
          <a:p>
            <a:r>
              <a:rPr lang="en-US" dirty="0"/>
              <a:t>Centering and scaling for </a:t>
            </a:r>
            <a:r>
              <a:rPr lang="en-US" dirty="0" err="1"/>
              <a:t>all_numeric_predictors</a:t>
            </a:r>
            <a:r>
              <a:rPr lang="en-US" dirty="0"/>
              <a:t>()</a:t>
            </a:r>
          </a:p>
          <a:p>
            <a:r>
              <a:rPr lang="en-US" dirty="0"/>
              <a:t>SMOTE based on type</a:t>
            </a:r>
          </a:p>
        </p:txBody>
      </p:sp>
      <p:sp>
        <p:nvSpPr>
          <p:cNvPr id="9" name="Title 1">
            <a:extLst>
              <a:ext uri="{FF2B5EF4-FFF2-40B4-BE49-F238E27FC236}">
                <a16:creationId xmlns:a16="http://schemas.microsoft.com/office/drawing/2014/main" id="{CF4473EB-9AFD-2149-8CDA-C35A3A63DFF7}"/>
              </a:ext>
            </a:extLst>
          </p:cNvPr>
          <p:cNvSpPr txBox="1">
            <a:spLocks/>
          </p:cNvSpPr>
          <p:nvPr/>
        </p:nvSpPr>
        <p:spPr>
          <a:xfrm>
            <a:off x="629051" y="651347"/>
            <a:ext cx="2506035"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FFF"/>
                </a:solidFill>
              </a:rPr>
              <a:t>SVM</a:t>
            </a:r>
          </a:p>
        </p:txBody>
      </p:sp>
    </p:spTree>
    <p:extLst>
      <p:ext uri="{BB962C8B-B14F-4D97-AF65-F5344CB8AC3E}">
        <p14:creationId xmlns:p14="http://schemas.microsoft.com/office/powerpoint/2010/main" val="3405403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5" name="TextBox 4">
            <a:extLst>
              <a:ext uri="{FF2B5EF4-FFF2-40B4-BE49-F238E27FC236}">
                <a16:creationId xmlns:a16="http://schemas.microsoft.com/office/drawing/2014/main" id="{18A77C06-3284-4BA5-A370-2EC5CC3CDD77}"/>
              </a:ext>
            </a:extLst>
          </p:cNvPr>
          <p:cNvSpPr txBox="1"/>
          <p:nvPr/>
        </p:nvSpPr>
        <p:spPr>
          <a:xfrm>
            <a:off x="4596388" y="1407373"/>
            <a:ext cx="7149078" cy="3970318"/>
          </a:xfrm>
          <a:prstGeom prst="rect">
            <a:avLst/>
          </a:prstGeom>
          <a:noFill/>
        </p:spPr>
        <p:txBody>
          <a:bodyPr wrap="square" rtlCol="0">
            <a:spAutoFit/>
          </a:bodyPr>
          <a:lstStyle/>
          <a:p>
            <a:r>
              <a:rPr lang="en-US" sz="1400" dirty="0"/>
              <a:t>== Workflow ==================================================================</a:t>
            </a:r>
          </a:p>
          <a:p>
            <a:r>
              <a:rPr lang="en-US" sz="1400" dirty="0"/>
              <a:t>Preprocessor: Recipe</a:t>
            </a:r>
          </a:p>
          <a:p>
            <a:r>
              <a:rPr lang="en-US" sz="1400" dirty="0"/>
              <a:t>Model: </a:t>
            </a:r>
            <a:r>
              <a:rPr lang="en-US" sz="1400" dirty="0" err="1"/>
              <a:t>svm_linear</a:t>
            </a:r>
            <a:r>
              <a:rPr lang="en-US" sz="1400" dirty="0"/>
              <a:t>()</a:t>
            </a:r>
          </a:p>
          <a:p>
            <a:endParaRPr lang="en-US" sz="1400" dirty="0"/>
          </a:p>
          <a:p>
            <a:r>
              <a:rPr lang="en-US" sz="1400" dirty="0"/>
              <a:t>-- Preprocessor --------------------------------------------------------------</a:t>
            </a:r>
          </a:p>
          <a:p>
            <a:r>
              <a:rPr lang="en-US" sz="1400" dirty="0"/>
              <a:t>5 Recipe Steps</a:t>
            </a:r>
          </a:p>
          <a:p>
            <a:endParaRPr lang="en-US" sz="1400" dirty="0"/>
          </a:p>
          <a:p>
            <a:r>
              <a:rPr lang="en-US" sz="1400" dirty="0"/>
              <a:t>* </a:t>
            </a:r>
            <a:r>
              <a:rPr lang="en-US" sz="1400" dirty="0" err="1"/>
              <a:t>step_tokenize</a:t>
            </a:r>
            <a:r>
              <a:rPr lang="en-US" sz="1400" dirty="0"/>
              <a:t>()</a:t>
            </a:r>
          </a:p>
          <a:p>
            <a:r>
              <a:rPr lang="en-US" sz="1400" dirty="0"/>
              <a:t>* </a:t>
            </a:r>
            <a:r>
              <a:rPr lang="en-US" sz="1400" dirty="0" err="1"/>
              <a:t>step_tokenfilter</a:t>
            </a:r>
            <a:r>
              <a:rPr lang="en-US" sz="1400" dirty="0"/>
              <a:t>()</a:t>
            </a:r>
          </a:p>
          <a:p>
            <a:r>
              <a:rPr lang="en-US" sz="1400" dirty="0"/>
              <a:t>* </a:t>
            </a:r>
            <a:r>
              <a:rPr lang="en-US" sz="1400" dirty="0" err="1"/>
              <a:t>step_tfidf</a:t>
            </a:r>
            <a:r>
              <a:rPr lang="en-US" sz="1400" dirty="0"/>
              <a:t>()</a:t>
            </a:r>
          </a:p>
          <a:p>
            <a:r>
              <a:rPr lang="en-US" sz="1400" dirty="0"/>
              <a:t>* </a:t>
            </a:r>
            <a:r>
              <a:rPr lang="en-US" sz="1400" dirty="0" err="1"/>
              <a:t>step_normalize</a:t>
            </a:r>
            <a:r>
              <a:rPr lang="en-US" sz="1400" dirty="0"/>
              <a:t>()</a:t>
            </a:r>
          </a:p>
          <a:p>
            <a:r>
              <a:rPr lang="en-US" sz="1400" dirty="0"/>
              <a:t>* </a:t>
            </a:r>
            <a:r>
              <a:rPr lang="en-US" sz="1400" dirty="0" err="1"/>
              <a:t>step_smote</a:t>
            </a:r>
            <a:r>
              <a:rPr lang="en-US" sz="1400" dirty="0"/>
              <a:t>()</a:t>
            </a:r>
          </a:p>
          <a:p>
            <a:endParaRPr lang="en-US" sz="1400" dirty="0"/>
          </a:p>
          <a:p>
            <a:r>
              <a:rPr lang="en-US" sz="1400" dirty="0"/>
              <a:t>-- Model ---------------------------------------------------------------------</a:t>
            </a:r>
          </a:p>
          <a:p>
            <a:r>
              <a:rPr lang="en-US" sz="1400" dirty="0"/>
              <a:t>Linear Support Vector Machine Specification (classification)</a:t>
            </a:r>
          </a:p>
          <a:p>
            <a:endParaRPr lang="en-US" sz="1400" dirty="0"/>
          </a:p>
          <a:p>
            <a:r>
              <a:rPr lang="en-US" sz="1400" dirty="0"/>
              <a:t>Computational engine: </a:t>
            </a:r>
            <a:r>
              <a:rPr lang="en-US" sz="1400" dirty="0" err="1"/>
              <a:t>LiblineaR</a:t>
            </a:r>
            <a:r>
              <a:rPr lang="en-US" sz="1400" dirty="0"/>
              <a:t> </a:t>
            </a:r>
          </a:p>
        </p:txBody>
      </p:sp>
      <p:sp>
        <p:nvSpPr>
          <p:cNvPr id="9" name="Title 1">
            <a:extLst>
              <a:ext uri="{FF2B5EF4-FFF2-40B4-BE49-F238E27FC236}">
                <a16:creationId xmlns:a16="http://schemas.microsoft.com/office/drawing/2014/main" id="{9619B21C-AAC7-0F4B-BAD6-68F288D04502}"/>
              </a:ext>
            </a:extLst>
          </p:cNvPr>
          <p:cNvSpPr txBox="1">
            <a:spLocks/>
          </p:cNvSpPr>
          <p:nvPr/>
        </p:nvSpPr>
        <p:spPr>
          <a:xfrm>
            <a:off x="629051" y="651347"/>
            <a:ext cx="2506035"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FFF"/>
                </a:solidFill>
              </a:rPr>
              <a:t>SVM</a:t>
            </a:r>
          </a:p>
        </p:txBody>
      </p:sp>
    </p:spTree>
    <p:extLst>
      <p:ext uri="{BB962C8B-B14F-4D97-AF65-F5344CB8AC3E}">
        <p14:creationId xmlns:p14="http://schemas.microsoft.com/office/powerpoint/2010/main" val="30596315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5" name="TextBox 4">
            <a:extLst>
              <a:ext uri="{FF2B5EF4-FFF2-40B4-BE49-F238E27FC236}">
                <a16:creationId xmlns:a16="http://schemas.microsoft.com/office/drawing/2014/main" id="{18A77C06-3284-4BA5-A370-2EC5CC3CDD77}"/>
              </a:ext>
            </a:extLst>
          </p:cNvPr>
          <p:cNvSpPr txBox="1"/>
          <p:nvPr/>
        </p:nvSpPr>
        <p:spPr>
          <a:xfrm>
            <a:off x="4596388" y="1407373"/>
            <a:ext cx="7149078" cy="738664"/>
          </a:xfrm>
          <a:prstGeom prst="rect">
            <a:avLst/>
          </a:prstGeom>
          <a:noFill/>
        </p:spPr>
        <p:txBody>
          <a:bodyPr wrap="square" rtlCol="0">
            <a:spAutoFit/>
          </a:bodyPr>
          <a:lstStyle/>
          <a:p>
            <a:endParaRPr lang="en-US" sz="1400" dirty="0"/>
          </a:p>
          <a:p>
            <a:endParaRPr lang="en-US" sz="1400" dirty="0"/>
          </a:p>
          <a:p>
            <a:endParaRPr lang="en-US" sz="1400" dirty="0"/>
          </a:p>
        </p:txBody>
      </p:sp>
      <p:sp>
        <p:nvSpPr>
          <p:cNvPr id="11" name="TextBox 10">
            <a:extLst>
              <a:ext uri="{FF2B5EF4-FFF2-40B4-BE49-F238E27FC236}">
                <a16:creationId xmlns:a16="http://schemas.microsoft.com/office/drawing/2014/main" id="{346EB7A5-73D4-4514-AA0A-33427BE8C59E}"/>
              </a:ext>
            </a:extLst>
          </p:cNvPr>
          <p:cNvSpPr txBox="1"/>
          <p:nvPr/>
        </p:nvSpPr>
        <p:spPr>
          <a:xfrm>
            <a:off x="4307968" y="1403816"/>
            <a:ext cx="7725917" cy="2031325"/>
          </a:xfrm>
          <a:prstGeom prst="rect">
            <a:avLst/>
          </a:prstGeom>
          <a:noFill/>
        </p:spPr>
        <p:txBody>
          <a:bodyPr wrap="square">
            <a:spAutoFit/>
          </a:bodyPr>
          <a:lstStyle/>
          <a:p>
            <a:r>
              <a:rPr lang="en-US" dirty="0"/>
              <a:t>First Fit</a:t>
            </a:r>
          </a:p>
          <a:p>
            <a:endParaRPr lang="en-US" dirty="0"/>
          </a:p>
          <a:p>
            <a:r>
              <a:rPr lang="en-US" dirty="0"/>
              <a:t> .metric   	.estimator  mean     n </a:t>
            </a:r>
            <a:r>
              <a:rPr lang="en-US" dirty="0" err="1"/>
              <a:t>std_err</a:t>
            </a:r>
            <a:r>
              <a:rPr lang="en-US" dirty="0"/>
              <a:t> .config             </a:t>
            </a:r>
          </a:p>
          <a:p>
            <a:r>
              <a:rPr lang="en-US" dirty="0"/>
              <a:t>  </a:t>
            </a:r>
          </a:p>
          <a:p>
            <a:r>
              <a:rPr lang="en-US" dirty="0"/>
              <a:t>1 accuracy  binary     0.676    10 0.00876 Preprocessor1_Model1</a:t>
            </a:r>
          </a:p>
          <a:p>
            <a:r>
              <a:rPr lang="en-US" dirty="0"/>
              <a:t>2 precision binary     0.788    10 0.00591 Preprocessor1_Model1</a:t>
            </a:r>
          </a:p>
          <a:p>
            <a:r>
              <a:rPr lang="en-US" dirty="0"/>
              <a:t>3 recall    binary     0.727    10 0.00852 Preprocessor1_Model1</a:t>
            </a:r>
          </a:p>
        </p:txBody>
      </p:sp>
      <p:sp>
        <p:nvSpPr>
          <p:cNvPr id="13" name="TextBox 12">
            <a:extLst>
              <a:ext uri="{FF2B5EF4-FFF2-40B4-BE49-F238E27FC236}">
                <a16:creationId xmlns:a16="http://schemas.microsoft.com/office/drawing/2014/main" id="{740647F9-0DCD-41F3-B5D4-B9FEC26DD6C4}"/>
              </a:ext>
            </a:extLst>
          </p:cNvPr>
          <p:cNvSpPr txBox="1"/>
          <p:nvPr/>
        </p:nvSpPr>
        <p:spPr>
          <a:xfrm>
            <a:off x="4241830" y="4130908"/>
            <a:ext cx="7595613" cy="2031325"/>
          </a:xfrm>
          <a:prstGeom prst="rect">
            <a:avLst/>
          </a:prstGeom>
          <a:noFill/>
        </p:spPr>
        <p:txBody>
          <a:bodyPr wrap="square">
            <a:spAutoFit/>
          </a:bodyPr>
          <a:lstStyle/>
          <a:p>
            <a:r>
              <a:rPr lang="en-US" dirty="0"/>
              <a:t>Final Fit </a:t>
            </a:r>
          </a:p>
          <a:p>
            <a:endParaRPr lang="en-US" dirty="0"/>
          </a:p>
          <a:p>
            <a:r>
              <a:rPr lang="en-US" dirty="0"/>
              <a:t>.metric   .estimator .estimate .config             </a:t>
            </a:r>
          </a:p>
          <a:p>
            <a:endParaRPr lang="en-US" dirty="0"/>
          </a:p>
          <a:p>
            <a:r>
              <a:rPr lang="en-US" dirty="0"/>
              <a:t>1 accuracy  binary         0.688 Preprocessor1_Model1</a:t>
            </a:r>
          </a:p>
          <a:p>
            <a:r>
              <a:rPr lang="en-US" dirty="0"/>
              <a:t>2 recall    binary         0.728 Preprocessor1_Model1</a:t>
            </a:r>
          </a:p>
          <a:p>
            <a:r>
              <a:rPr lang="en-US" dirty="0"/>
              <a:t>3 precision binary         0.802 Preprocessor1_Model1</a:t>
            </a:r>
          </a:p>
        </p:txBody>
      </p:sp>
      <p:sp>
        <p:nvSpPr>
          <p:cNvPr id="15" name="Title 1">
            <a:extLst>
              <a:ext uri="{FF2B5EF4-FFF2-40B4-BE49-F238E27FC236}">
                <a16:creationId xmlns:a16="http://schemas.microsoft.com/office/drawing/2014/main" id="{9410CAD0-F3CF-A544-A76A-752C170D3121}"/>
              </a:ext>
            </a:extLst>
          </p:cNvPr>
          <p:cNvSpPr txBox="1">
            <a:spLocks/>
          </p:cNvSpPr>
          <p:nvPr/>
        </p:nvSpPr>
        <p:spPr>
          <a:xfrm>
            <a:off x="629051" y="651347"/>
            <a:ext cx="2506035"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FFF"/>
                </a:solidFill>
              </a:rPr>
              <a:t>SVM</a:t>
            </a:r>
          </a:p>
        </p:txBody>
      </p:sp>
    </p:spTree>
    <p:extLst>
      <p:ext uri="{BB962C8B-B14F-4D97-AF65-F5344CB8AC3E}">
        <p14:creationId xmlns:p14="http://schemas.microsoft.com/office/powerpoint/2010/main" val="25639967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E5D64F64-EE50-4BB8-A1ED-610B91BD43E1}"/>
              </a:ext>
            </a:extLst>
          </p:cNvPr>
          <p:cNvPicPr>
            <a:picLocks noGrp="1" noChangeAspect="1"/>
          </p:cNvPicPr>
          <p:nvPr>
            <p:ph idx="1"/>
          </p:nvPr>
        </p:nvPicPr>
        <p:blipFill>
          <a:blip r:embed="rId2"/>
          <a:stretch>
            <a:fillRect/>
          </a:stretch>
        </p:blipFill>
        <p:spPr>
          <a:xfrm>
            <a:off x="4426579" y="1843315"/>
            <a:ext cx="7231136" cy="4557485"/>
          </a:xfrm>
        </p:spPr>
      </p:pic>
      <p:sp>
        <p:nvSpPr>
          <p:cNvPr id="13" name="TextBox 12">
            <a:extLst>
              <a:ext uri="{FF2B5EF4-FFF2-40B4-BE49-F238E27FC236}">
                <a16:creationId xmlns:a16="http://schemas.microsoft.com/office/drawing/2014/main" id="{7E1C98B9-12F8-4682-AF69-DCBC38A20D4D}"/>
              </a:ext>
            </a:extLst>
          </p:cNvPr>
          <p:cNvSpPr txBox="1"/>
          <p:nvPr/>
        </p:nvSpPr>
        <p:spPr>
          <a:xfrm>
            <a:off x="6663690" y="595813"/>
            <a:ext cx="3908682" cy="1200329"/>
          </a:xfrm>
          <a:prstGeom prst="rect">
            <a:avLst/>
          </a:prstGeom>
          <a:noFill/>
        </p:spPr>
        <p:txBody>
          <a:bodyPr wrap="square">
            <a:spAutoFit/>
          </a:bodyPr>
          <a:lstStyle/>
          <a:p>
            <a:r>
              <a:rPr lang="en-US" dirty="0"/>
              <a:t> Truth</a:t>
            </a:r>
          </a:p>
          <a:p>
            <a:r>
              <a:rPr lang="en-US" dirty="0"/>
              <a:t>Prediction Movie TV Show</a:t>
            </a:r>
          </a:p>
          <a:p>
            <a:r>
              <a:rPr lang="en-US" dirty="0"/>
              <a:t>   Movie     979     242</a:t>
            </a:r>
          </a:p>
          <a:p>
            <a:r>
              <a:rPr lang="en-US" dirty="0"/>
              <a:t>   TV Show   366     361</a:t>
            </a:r>
          </a:p>
        </p:txBody>
      </p:sp>
      <p:sp>
        <p:nvSpPr>
          <p:cNvPr id="11" name="Title 1">
            <a:extLst>
              <a:ext uri="{FF2B5EF4-FFF2-40B4-BE49-F238E27FC236}">
                <a16:creationId xmlns:a16="http://schemas.microsoft.com/office/drawing/2014/main" id="{A35900D3-3510-5D41-84D1-1D4492F43BD4}"/>
              </a:ext>
            </a:extLst>
          </p:cNvPr>
          <p:cNvSpPr txBox="1">
            <a:spLocks/>
          </p:cNvSpPr>
          <p:nvPr/>
        </p:nvSpPr>
        <p:spPr>
          <a:xfrm>
            <a:off x="629051" y="651347"/>
            <a:ext cx="2506035"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FFF"/>
                </a:solidFill>
              </a:rPr>
              <a:t>svm</a:t>
            </a:r>
          </a:p>
        </p:txBody>
      </p:sp>
    </p:spTree>
    <p:extLst>
      <p:ext uri="{BB962C8B-B14F-4D97-AF65-F5344CB8AC3E}">
        <p14:creationId xmlns:p14="http://schemas.microsoft.com/office/powerpoint/2010/main" val="36697233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2">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29" name="Rectangle 28">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32" name="Rectangle 31">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grpSp>
      <p:pic>
        <p:nvPicPr>
          <p:cNvPr id="7" name="Picture 6">
            <a:extLst>
              <a:ext uri="{FF2B5EF4-FFF2-40B4-BE49-F238E27FC236}">
                <a16:creationId xmlns:a16="http://schemas.microsoft.com/office/drawing/2014/main" id="{99E26C5E-F3C9-4900-8B38-A8B01F0749B7}"/>
              </a:ext>
            </a:extLst>
          </p:cNvPr>
          <p:cNvPicPr>
            <a:picLocks noChangeAspect="1"/>
          </p:cNvPicPr>
          <p:nvPr/>
        </p:nvPicPr>
        <p:blipFill>
          <a:blip r:embed="rId2"/>
          <a:stretch>
            <a:fillRect/>
          </a:stretch>
        </p:blipFill>
        <p:spPr>
          <a:xfrm>
            <a:off x="4538498" y="1547986"/>
            <a:ext cx="7344634" cy="3997154"/>
          </a:xfrm>
          <a:prstGeom prst="rect">
            <a:avLst/>
          </a:prstGeom>
        </p:spPr>
      </p:pic>
      <p:sp>
        <p:nvSpPr>
          <p:cNvPr id="14" name="Title 1">
            <a:extLst>
              <a:ext uri="{FF2B5EF4-FFF2-40B4-BE49-F238E27FC236}">
                <a16:creationId xmlns:a16="http://schemas.microsoft.com/office/drawing/2014/main" id="{59D974A0-BE40-E84D-BB8B-1515F9F46BF5}"/>
              </a:ext>
            </a:extLst>
          </p:cNvPr>
          <p:cNvSpPr txBox="1">
            <a:spLocks/>
          </p:cNvSpPr>
          <p:nvPr/>
        </p:nvSpPr>
        <p:spPr>
          <a:xfrm>
            <a:off x="629051" y="651347"/>
            <a:ext cx="2506035"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FFF"/>
                </a:solidFill>
              </a:rPr>
              <a:t>svm</a:t>
            </a:r>
          </a:p>
        </p:txBody>
      </p:sp>
    </p:spTree>
    <p:extLst>
      <p:ext uri="{BB962C8B-B14F-4D97-AF65-F5344CB8AC3E}">
        <p14:creationId xmlns:p14="http://schemas.microsoft.com/office/powerpoint/2010/main" val="2893111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D2B45EB-A323-7145-9181-E85150A906FF}"/>
              </a:ext>
            </a:extLst>
          </p:cNvPr>
          <p:cNvPicPr>
            <a:picLocks noChangeAspect="1"/>
          </p:cNvPicPr>
          <p:nvPr/>
        </p:nvPicPr>
        <p:blipFill>
          <a:blip r:embed="rId2"/>
          <a:stretch>
            <a:fillRect/>
          </a:stretch>
        </p:blipFill>
        <p:spPr>
          <a:xfrm>
            <a:off x="4241830" y="913502"/>
            <a:ext cx="7509610" cy="5030996"/>
          </a:xfrm>
          <a:prstGeom prst="rect">
            <a:avLst/>
          </a:prstGeom>
        </p:spPr>
      </p:pic>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1" name="Title 1">
            <a:extLst>
              <a:ext uri="{FF2B5EF4-FFF2-40B4-BE49-F238E27FC236}">
                <a16:creationId xmlns:a16="http://schemas.microsoft.com/office/drawing/2014/main" id="{A91B3743-458E-C944-883D-EBD0842E16AC}"/>
              </a:ext>
            </a:extLst>
          </p:cNvPr>
          <p:cNvSpPr txBox="1">
            <a:spLocks/>
          </p:cNvSpPr>
          <p:nvPr/>
        </p:nvSpPr>
        <p:spPr>
          <a:xfrm>
            <a:off x="629051" y="651347"/>
            <a:ext cx="2506035"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EFF"/>
                </a:solidFill>
              </a:rPr>
              <a:t>Naïve bayes</a:t>
            </a:r>
            <a:endParaRPr lang="en-US" dirty="0">
              <a:solidFill>
                <a:srgbClr val="FFFFFF"/>
              </a:solidFill>
            </a:endParaRPr>
          </a:p>
        </p:txBody>
      </p:sp>
      <p:sp>
        <p:nvSpPr>
          <p:cNvPr id="13" name="TextBox 12">
            <a:extLst>
              <a:ext uri="{FF2B5EF4-FFF2-40B4-BE49-F238E27FC236}">
                <a16:creationId xmlns:a16="http://schemas.microsoft.com/office/drawing/2014/main" id="{FF048E13-2485-174B-B4E4-7EBB733941E9}"/>
              </a:ext>
            </a:extLst>
          </p:cNvPr>
          <p:cNvSpPr txBox="1"/>
          <p:nvPr/>
        </p:nvSpPr>
        <p:spPr>
          <a:xfrm>
            <a:off x="9967200" y="651347"/>
            <a:ext cx="1778266" cy="369332"/>
          </a:xfrm>
          <a:prstGeom prst="rect">
            <a:avLst/>
          </a:prstGeom>
          <a:noFill/>
          <a:ln w="19050">
            <a:solidFill>
              <a:schemeClr val="accent1"/>
            </a:solidFill>
          </a:ln>
        </p:spPr>
        <p:txBody>
          <a:bodyPr wrap="square" rtlCol="0">
            <a:spAutoFit/>
          </a:bodyPr>
          <a:lstStyle/>
          <a:p>
            <a:pPr algn="ctr"/>
            <a:r>
              <a:rPr lang="en-US" dirty="0"/>
              <a:t>Accuracy: 1.21</a:t>
            </a:r>
          </a:p>
        </p:txBody>
      </p:sp>
    </p:spTree>
    <p:extLst>
      <p:ext uri="{BB962C8B-B14F-4D97-AF65-F5344CB8AC3E}">
        <p14:creationId xmlns:p14="http://schemas.microsoft.com/office/powerpoint/2010/main" val="26840738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31FA5B88-D1B6-4C69-A82C-F1E9C464F018}"/>
              </a:ext>
            </a:extLst>
          </p:cNvPr>
          <p:cNvSpPr>
            <a:spLocks noGrp="1"/>
          </p:cNvSpPr>
          <p:nvPr>
            <p:ph idx="1"/>
          </p:nvPr>
        </p:nvSpPr>
        <p:spPr>
          <a:xfrm>
            <a:off x="4534935" y="1037968"/>
            <a:ext cx="6725899" cy="4820832"/>
          </a:xfrm>
        </p:spPr>
        <p:txBody>
          <a:bodyPr>
            <a:normAutofit/>
          </a:bodyPr>
          <a:lstStyle/>
          <a:p>
            <a:pPr marL="0" indent="0">
              <a:buNone/>
            </a:pPr>
            <a:r>
              <a:rPr lang="en-US" dirty="0"/>
              <a:t>		</a:t>
            </a:r>
          </a:p>
        </p:txBody>
      </p:sp>
      <p:pic>
        <p:nvPicPr>
          <p:cNvPr id="9" name="Picture 8">
            <a:extLst>
              <a:ext uri="{FF2B5EF4-FFF2-40B4-BE49-F238E27FC236}">
                <a16:creationId xmlns:a16="http://schemas.microsoft.com/office/drawing/2014/main" id="{30539E57-815B-4D93-BAEE-420E864B68B5}"/>
              </a:ext>
            </a:extLst>
          </p:cNvPr>
          <p:cNvPicPr>
            <a:picLocks noChangeAspect="1"/>
          </p:cNvPicPr>
          <p:nvPr/>
        </p:nvPicPr>
        <p:blipFill>
          <a:blip r:embed="rId2"/>
          <a:stretch>
            <a:fillRect/>
          </a:stretch>
        </p:blipFill>
        <p:spPr>
          <a:xfrm>
            <a:off x="6154450" y="1301529"/>
            <a:ext cx="3581400" cy="1016000"/>
          </a:xfrm>
          <a:prstGeom prst="rect">
            <a:avLst/>
          </a:prstGeom>
        </p:spPr>
      </p:pic>
      <p:pic>
        <p:nvPicPr>
          <p:cNvPr id="11" name="Picture 10">
            <a:extLst>
              <a:ext uri="{FF2B5EF4-FFF2-40B4-BE49-F238E27FC236}">
                <a16:creationId xmlns:a16="http://schemas.microsoft.com/office/drawing/2014/main" id="{17B98476-4EB7-430B-A4C3-4290F055D542}"/>
              </a:ext>
            </a:extLst>
          </p:cNvPr>
          <p:cNvPicPr>
            <a:picLocks noChangeAspect="1"/>
          </p:cNvPicPr>
          <p:nvPr/>
        </p:nvPicPr>
        <p:blipFill>
          <a:blip r:embed="rId3"/>
          <a:stretch>
            <a:fillRect/>
          </a:stretch>
        </p:blipFill>
        <p:spPr>
          <a:xfrm>
            <a:off x="4241830" y="2141554"/>
            <a:ext cx="4024178" cy="3710606"/>
          </a:xfrm>
          <a:prstGeom prst="rect">
            <a:avLst/>
          </a:prstGeom>
        </p:spPr>
      </p:pic>
      <p:pic>
        <p:nvPicPr>
          <p:cNvPr id="13" name="Picture 12">
            <a:extLst>
              <a:ext uri="{FF2B5EF4-FFF2-40B4-BE49-F238E27FC236}">
                <a16:creationId xmlns:a16="http://schemas.microsoft.com/office/drawing/2014/main" id="{916E70F3-38C5-4CD0-B71D-EB9AC137C224}"/>
              </a:ext>
            </a:extLst>
          </p:cNvPr>
          <p:cNvPicPr>
            <a:picLocks noChangeAspect="1"/>
          </p:cNvPicPr>
          <p:nvPr/>
        </p:nvPicPr>
        <p:blipFill>
          <a:blip r:embed="rId4"/>
          <a:stretch>
            <a:fillRect/>
          </a:stretch>
        </p:blipFill>
        <p:spPr>
          <a:xfrm>
            <a:off x="8164066" y="2454427"/>
            <a:ext cx="3581400" cy="3302329"/>
          </a:xfrm>
          <a:prstGeom prst="rect">
            <a:avLst/>
          </a:prstGeom>
        </p:spPr>
      </p:pic>
      <p:sp>
        <p:nvSpPr>
          <p:cNvPr id="15" name="Title 1">
            <a:extLst>
              <a:ext uri="{FF2B5EF4-FFF2-40B4-BE49-F238E27FC236}">
                <a16:creationId xmlns:a16="http://schemas.microsoft.com/office/drawing/2014/main" id="{39762CE6-BD4E-764F-A20C-E7242EE61920}"/>
              </a:ext>
            </a:extLst>
          </p:cNvPr>
          <p:cNvSpPr txBox="1">
            <a:spLocks/>
          </p:cNvSpPr>
          <p:nvPr/>
        </p:nvSpPr>
        <p:spPr>
          <a:xfrm>
            <a:off x="629051" y="651347"/>
            <a:ext cx="3421252"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EFF"/>
                </a:solidFill>
              </a:rPr>
              <a:t>Decision Tree 1</a:t>
            </a:r>
            <a:endParaRPr lang="en-US" dirty="0">
              <a:solidFill>
                <a:srgbClr val="FFFFFF"/>
              </a:solidFill>
            </a:endParaRPr>
          </a:p>
        </p:txBody>
      </p:sp>
    </p:spTree>
    <p:extLst>
      <p:ext uri="{BB962C8B-B14F-4D97-AF65-F5344CB8AC3E}">
        <p14:creationId xmlns:p14="http://schemas.microsoft.com/office/powerpoint/2010/main" val="1442651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dirty="0"/>
              <a:t>concept</a:t>
            </a:r>
          </a:p>
        </p:txBody>
      </p:sp>
      <p:sp>
        <p:nvSpPr>
          <p:cNvPr id="5" name="Content Placeholder 4">
            <a:extLst>
              <a:ext uri="{FF2B5EF4-FFF2-40B4-BE49-F238E27FC236}">
                <a16:creationId xmlns:a16="http://schemas.microsoft.com/office/drawing/2014/main" id="{B45FBC92-1126-4A74-A405-11C9911BF38E}"/>
              </a:ext>
            </a:extLst>
          </p:cNvPr>
          <p:cNvSpPr>
            <a:spLocks noGrp="1"/>
          </p:cNvSpPr>
          <p:nvPr>
            <p:ph idx="1"/>
          </p:nvPr>
        </p:nvSpPr>
        <p:spPr/>
        <p:txBody>
          <a:bodyPr/>
          <a:lstStyle/>
          <a:p>
            <a:r>
              <a:rPr lang="en-US" dirty="0"/>
              <a:t>Evaluate Movie and TV listings on Netflix and determine the most popular by Country</a:t>
            </a:r>
          </a:p>
          <a:p>
            <a:r>
              <a:rPr lang="en-US" dirty="0"/>
              <a:t>Attempt to </a:t>
            </a:r>
            <a:r>
              <a:rPr lang="en-US" b="0" i="0" dirty="0">
                <a:solidFill>
                  <a:srgbClr val="201F1E"/>
                </a:solidFill>
                <a:effectLst/>
                <a:latin typeface="Calibri" panose="020F0502020204030204" pitchFamily="34" charset="0"/>
              </a:rPr>
              <a:t>predict the “Country” categories for these </a:t>
            </a:r>
            <a:r>
              <a:rPr lang="en-US" dirty="0">
                <a:solidFill>
                  <a:srgbClr val="201F1E"/>
                </a:solidFill>
                <a:latin typeface="Calibri" panose="020F0502020204030204" pitchFamily="34" charset="0"/>
              </a:rPr>
              <a:t>Movies </a:t>
            </a:r>
            <a:endParaRPr lang="en-US" dirty="0"/>
          </a:p>
        </p:txBody>
      </p:sp>
    </p:spTree>
    <p:extLst>
      <p:ext uri="{BB962C8B-B14F-4D97-AF65-F5344CB8AC3E}">
        <p14:creationId xmlns:p14="http://schemas.microsoft.com/office/powerpoint/2010/main" val="2637846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31FA5B88-D1B6-4C69-A82C-F1E9C464F018}"/>
              </a:ext>
            </a:extLst>
          </p:cNvPr>
          <p:cNvSpPr>
            <a:spLocks noGrp="1"/>
          </p:cNvSpPr>
          <p:nvPr>
            <p:ph idx="1"/>
          </p:nvPr>
        </p:nvSpPr>
        <p:spPr>
          <a:xfrm>
            <a:off x="4534935" y="1037968"/>
            <a:ext cx="6725899" cy="4820832"/>
          </a:xfrm>
        </p:spPr>
        <p:txBody>
          <a:bodyPr>
            <a:normAutofit/>
          </a:bodyPr>
          <a:lstStyle/>
          <a:p>
            <a:pPr marL="0" indent="0">
              <a:buNone/>
            </a:pPr>
            <a:r>
              <a:rPr lang="en-US" dirty="0"/>
              <a:t>		</a:t>
            </a:r>
          </a:p>
        </p:txBody>
      </p:sp>
      <p:sp>
        <p:nvSpPr>
          <p:cNvPr id="15" name="TextBox 14">
            <a:extLst>
              <a:ext uri="{FF2B5EF4-FFF2-40B4-BE49-F238E27FC236}">
                <a16:creationId xmlns:a16="http://schemas.microsoft.com/office/drawing/2014/main" id="{7DA8D315-0D2F-497B-A2A6-5CA9489E5A19}"/>
              </a:ext>
            </a:extLst>
          </p:cNvPr>
          <p:cNvSpPr txBox="1"/>
          <p:nvPr/>
        </p:nvSpPr>
        <p:spPr>
          <a:xfrm>
            <a:off x="10236256" y="827946"/>
            <a:ext cx="1778266" cy="369332"/>
          </a:xfrm>
          <a:prstGeom prst="rect">
            <a:avLst/>
          </a:prstGeom>
          <a:noFill/>
          <a:ln w="19050">
            <a:solidFill>
              <a:schemeClr val="accent1"/>
            </a:solidFill>
          </a:ln>
        </p:spPr>
        <p:txBody>
          <a:bodyPr wrap="square" rtlCol="0">
            <a:spAutoFit/>
          </a:bodyPr>
          <a:lstStyle/>
          <a:p>
            <a:pPr algn="ctr"/>
            <a:r>
              <a:rPr lang="en-US" dirty="0"/>
              <a:t>Accuracy: 85.51</a:t>
            </a:r>
          </a:p>
        </p:txBody>
      </p:sp>
      <p:pic>
        <p:nvPicPr>
          <p:cNvPr id="17" name="Picture 16">
            <a:extLst>
              <a:ext uri="{FF2B5EF4-FFF2-40B4-BE49-F238E27FC236}">
                <a16:creationId xmlns:a16="http://schemas.microsoft.com/office/drawing/2014/main" id="{D18A1F73-EF21-49EE-8829-871F1A105F74}"/>
              </a:ext>
            </a:extLst>
          </p:cNvPr>
          <p:cNvPicPr>
            <a:picLocks noChangeAspect="1"/>
          </p:cNvPicPr>
          <p:nvPr/>
        </p:nvPicPr>
        <p:blipFill>
          <a:blip r:embed="rId2"/>
          <a:stretch>
            <a:fillRect/>
          </a:stretch>
        </p:blipFill>
        <p:spPr>
          <a:xfrm>
            <a:off x="4203557" y="827946"/>
            <a:ext cx="6032699" cy="5562618"/>
          </a:xfrm>
          <a:prstGeom prst="rect">
            <a:avLst/>
          </a:prstGeom>
        </p:spPr>
      </p:pic>
      <p:sp>
        <p:nvSpPr>
          <p:cNvPr id="11" name="Title 1">
            <a:extLst>
              <a:ext uri="{FF2B5EF4-FFF2-40B4-BE49-F238E27FC236}">
                <a16:creationId xmlns:a16="http://schemas.microsoft.com/office/drawing/2014/main" id="{DE975702-C1B9-1E4F-8B9F-54BEB45DC7F3}"/>
              </a:ext>
            </a:extLst>
          </p:cNvPr>
          <p:cNvSpPr txBox="1">
            <a:spLocks/>
          </p:cNvSpPr>
          <p:nvPr/>
        </p:nvSpPr>
        <p:spPr>
          <a:xfrm>
            <a:off x="629051" y="651347"/>
            <a:ext cx="3421252"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EFF"/>
                </a:solidFill>
              </a:rPr>
              <a:t>Decision Tree 1</a:t>
            </a:r>
            <a:endParaRPr lang="en-US" dirty="0">
              <a:solidFill>
                <a:srgbClr val="FFFFFF"/>
              </a:solidFill>
            </a:endParaRPr>
          </a:p>
        </p:txBody>
      </p:sp>
    </p:spTree>
    <p:extLst>
      <p:ext uri="{BB962C8B-B14F-4D97-AF65-F5344CB8AC3E}">
        <p14:creationId xmlns:p14="http://schemas.microsoft.com/office/powerpoint/2010/main" val="28277198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31FA5B88-D1B6-4C69-A82C-F1E9C464F018}"/>
              </a:ext>
            </a:extLst>
          </p:cNvPr>
          <p:cNvSpPr>
            <a:spLocks noGrp="1"/>
          </p:cNvSpPr>
          <p:nvPr>
            <p:ph idx="1"/>
          </p:nvPr>
        </p:nvSpPr>
        <p:spPr>
          <a:xfrm>
            <a:off x="4534935" y="1037968"/>
            <a:ext cx="6725899" cy="4820832"/>
          </a:xfrm>
        </p:spPr>
        <p:txBody>
          <a:bodyPr>
            <a:normAutofit/>
          </a:bodyPr>
          <a:lstStyle/>
          <a:p>
            <a:pPr marL="0" indent="0">
              <a:buNone/>
            </a:pPr>
            <a:r>
              <a:rPr lang="en-US" dirty="0"/>
              <a:t>			</a:t>
            </a:r>
          </a:p>
        </p:txBody>
      </p:sp>
      <p:sp>
        <p:nvSpPr>
          <p:cNvPr id="15" name="TextBox 14">
            <a:extLst>
              <a:ext uri="{FF2B5EF4-FFF2-40B4-BE49-F238E27FC236}">
                <a16:creationId xmlns:a16="http://schemas.microsoft.com/office/drawing/2014/main" id="{4EF66923-7AB4-4F1E-A042-83E2E9DB1CD5}"/>
              </a:ext>
            </a:extLst>
          </p:cNvPr>
          <p:cNvSpPr txBox="1"/>
          <p:nvPr/>
        </p:nvSpPr>
        <p:spPr>
          <a:xfrm>
            <a:off x="5651588" y="1412429"/>
            <a:ext cx="4781117" cy="369332"/>
          </a:xfrm>
          <a:prstGeom prst="rect">
            <a:avLst/>
          </a:prstGeom>
          <a:noFill/>
          <a:ln w="19050">
            <a:solidFill>
              <a:schemeClr val="accent1"/>
            </a:solidFill>
          </a:ln>
        </p:spPr>
        <p:txBody>
          <a:bodyPr wrap="none" rtlCol="0">
            <a:spAutoFit/>
          </a:bodyPr>
          <a:lstStyle/>
          <a:p>
            <a:r>
              <a:rPr lang="en-US" dirty="0"/>
              <a:t>train_tree_p1 &lt;- prune(train_tree1, cp = 0.012)</a:t>
            </a:r>
          </a:p>
        </p:txBody>
      </p:sp>
      <p:pic>
        <p:nvPicPr>
          <p:cNvPr id="17" name="Picture 16">
            <a:extLst>
              <a:ext uri="{FF2B5EF4-FFF2-40B4-BE49-F238E27FC236}">
                <a16:creationId xmlns:a16="http://schemas.microsoft.com/office/drawing/2014/main" id="{CFDFEF38-9673-4C99-99CA-FE5306BBA410}"/>
              </a:ext>
            </a:extLst>
          </p:cNvPr>
          <p:cNvPicPr>
            <a:picLocks noChangeAspect="1"/>
          </p:cNvPicPr>
          <p:nvPr/>
        </p:nvPicPr>
        <p:blipFill>
          <a:blip r:embed="rId2"/>
          <a:srcRect/>
          <a:stretch/>
        </p:blipFill>
        <p:spPr>
          <a:xfrm>
            <a:off x="4241830" y="2141554"/>
            <a:ext cx="4024178" cy="3710605"/>
          </a:xfrm>
          <a:prstGeom prst="rect">
            <a:avLst/>
          </a:prstGeom>
        </p:spPr>
      </p:pic>
      <p:pic>
        <p:nvPicPr>
          <p:cNvPr id="18" name="Picture 17">
            <a:extLst>
              <a:ext uri="{FF2B5EF4-FFF2-40B4-BE49-F238E27FC236}">
                <a16:creationId xmlns:a16="http://schemas.microsoft.com/office/drawing/2014/main" id="{07E3FA20-5904-4F7D-B4CC-4B6A5282B229}"/>
              </a:ext>
            </a:extLst>
          </p:cNvPr>
          <p:cNvPicPr>
            <a:picLocks noChangeAspect="1"/>
          </p:cNvPicPr>
          <p:nvPr/>
        </p:nvPicPr>
        <p:blipFill>
          <a:blip r:embed="rId3"/>
          <a:srcRect/>
          <a:stretch/>
        </p:blipFill>
        <p:spPr>
          <a:xfrm>
            <a:off x="8164066" y="2454427"/>
            <a:ext cx="3581399" cy="3302329"/>
          </a:xfrm>
          <a:prstGeom prst="rect">
            <a:avLst/>
          </a:prstGeom>
        </p:spPr>
      </p:pic>
      <p:sp>
        <p:nvSpPr>
          <p:cNvPr id="13" name="Title 1">
            <a:extLst>
              <a:ext uri="{FF2B5EF4-FFF2-40B4-BE49-F238E27FC236}">
                <a16:creationId xmlns:a16="http://schemas.microsoft.com/office/drawing/2014/main" id="{297C7EBD-8EA2-704C-9DE6-A6DDE73ABE52}"/>
              </a:ext>
            </a:extLst>
          </p:cNvPr>
          <p:cNvSpPr txBox="1">
            <a:spLocks/>
          </p:cNvSpPr>
          <p:nvPr/>
        </p:nvSpPr>
        <p:spPr>
          <a:xfrm>
            <a:off x="629051" y="651347"/>
            <a:ext cx="3421252" cy="1490207"/>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EFF"/>
                </a:solidFill>
              </a:rPr>
              <a:t>Decision Tree 1</a:t>
            </a:r>
          </a:p>
          <a:p>
            <a:r>
              <a:rPr lang="en-US" dirty="0">
                <a:solidFill>
                  <a:srgbClr val="FFFEFF"/>
                </a:solidFill>
              </a:rPr>
              <a:t>Pruned</a:t>
            </a:r>
          </a:p>
        </p:txBody>
      </p:sp>
    </p:spTree>
    <p:extLst>
      <p:ext uri="{BB962C8B-B14F-4D97-AF65-F5344CB8AC3E}">
        <p14:creationId xmlns:p14="http://schemas.microsoft.com/office/powerpoint/2010/main" val="28185152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31FA5B88-D1B6-4C69-A82C-F1E9C464F018}"/>
              </a:ext>
            </a:extLst>
          </p:cNvPr>
          <p:cNvSpPr>
            <a:spLocks noGrp="1"/>
          </p:cNvSpPr>
          <p:nvPr>
            <p:ph idx="1"/>
          </p:nvPr>
        </p:nvSpPr>
        <p:spPr>
          <a:xfrm>
            <a:off x="4534935" y="1037968"/>
            <a:ext cx="6725899" cy="4820832"/>
          </a:xfrm>
        </p:spPr>
        <p:txBody>
          <a:bodyPr>
            <a:normAutofit/>
          </a:bodyPr>
          <a:lstStyle/>
          <a:p>
            <a:pPr marL="0" indent="0">
              <a:buNone/>
            </a:pPr>
            <a:r>
              <a:rPr lang="en-US" dirty="0"/>
              <a:t>			</a:t>
            </a:r>
          </a:p>
        </p:txBody>
      </p:sp>
      <p:pic>
        <p:nvPicPr>
          <p:cNvPr id="9" name="Picture 8">
            <a:extLst>
              <a:ext uri="{FF2B5EF4-FFF2-40B4-BE49-F238E27FC236}">
                <a16:creationId xmlns:a16="http://schemas.microsoft.com/office/drawing/2014/main" id="{A854582E-CDD3-4949-AF20-56189F4663E0}"/>
              </a:ext>
            </a:extLst>
          </p:cNvPr>
          <p:cNvPicPr>
            <a:picLocks noChangeAspect="1"/>
          </p:cNvPicPr>
          <p:nvPr/>
        </p:nvPicPr>
        <p:blipFill>
          <a:blip r:embed="rId2"/>
          <a:stretch>
            <a:fillRect/>
          </a:stretch>
        </p:blipFill>
        <p:spPr>
          <a:xfrm>
            <a:off x="4343636" y="1326970"/>
            <a:ext cx="5783970" cy="5333271"/>
          </a:xfrm>
          <a:prstGeom prst="rect">
            <a:avLst/>
          </a:prstGeom>
        </p:spPr>
      </p:pic>
      <p:sp>
        <p:nvSpPr>
          <p:cNvPr id="11" name="TextBox 10">
            <a:extLst>
              <a:ext uri="{FF2B5EF4-FFF2-40B4-BE49-F238E27FC236}">
                <a16:creationId xmlns:a16="http://schemas.microsoft.com/office/drawing/2014/main" id="{2F9364B5-6056-49AF-939A-D8E1E1DA64E2}"/>
              </a:ext>
            </a:extLst>
          </p:cNvPr>
          <p:cNvSpPr txBox="1"/>
          <p:nvPr/>
        </p:nvSpPr>
        <p:spPr>
          <a:xfrm>
            <a:off x="10000501" y="651347"/>
            <a:ext cx="1752018" cy="369332"/>
          </a:xfrm>
          <a:prstGeom prst="rect">
            <a:avLst/>
          </a:prstGeom>
          <a:noFill/>
          <a:ln w="19050">
            <a:solidFill>
              <a:schemeClr val="accent1"/>
            </a:solidFill>
          </a:ln>
        </p:spPr>
        <p:txBody>
          <a:bodyPr wrap="none" rtlCol="0">
            <a:spAutoFit/>
          </a:bodyPr>
          <a:lstStyle/>
          <a:p>
            <a:r>
              <a:rPr lang="en-US" dirty="0"/>
              <a:t>Accuracy: 84.21</a:t>
            </a:r>
          </a:p>
        </p:txBody>
      </p:sp>
      <p:sp>
        <p:nvSpPr>
          <p:cNvPr id="13" name="Title 1">
            <a:extLst>
              <a:ext uri="{FF2B5EF4-FFF2-40B4-BE49-F238E27FC236}">
                <a16:creationId xmlns:a16="http://schemas.microsoft.com/office/drawing/2014/main" id="{38CFFD14-6A6E-AE4A-98A3-DA6921DD26AE}"/>
              </a:ext>
            </a:extLst>
          </p:cNvPr>
          <p:cNvSpPr txBox="1">
            <a:spLocks/>
          </p:cNvSpPr>
          <p:nvPr/>
        </p:nvSpPr>
        <p:spPr>
          <a:xfrm>
            <a:off x="629051" y="651347"/>
            <a:ext cx="3421252" cy="1490207"/>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EFF"/>
                </a:solidFill>
              </a:rPr>
              <a:t>Decision Tree 1</a:t>
            </a:r>
          </a:p>
          <a:p>
            <a:r>
              <a:rPr lang="en-US" dirty="0">
                <a:solidFill>
                  <a:srgbClr val="FFFEFF"/>
                </a:solidFill>
              </a:rPr>
              <a:t>Pruned</a:t>
            </a:r>
          </a:p>
        </p:txBody>
      </p:sp>
    </p:spTree>
    <p:extLst>
      <p:ext uri="{BB962C8B-B14F-4D97-AF65-F5344CB8AC3E}">
        <p14:creationId xmlns:p14="http://schemas.microsoft.com/office/powerpoint/2010/main" val="13283399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31FA5B88-D1B6-4C69-A82C-F1E9C464F018}"/>
              </a:ext>
            </a:extLst>
          </p:cNvPr>
          <p:cNvSpPr>
            <a:spLocks noGrp="1"/>
          </p:cNvSpPr>
          <p:nvPr>
            <p:ph idx="1"/>
          </p:nvPr>
        </p:nvSpPr>
        <p:spPr>
          <a:xfrm>
            <a:off x="4534935" y="1037968"/>
            <a:ext cx="6725899" cy="4820832"/>
          </a:xfrm>
        </p:spPr>
        <p:txBody>
          <a:bodyPr>
            <a:normAutofit/>
          </a:bodyPr>
          <a:lstStyle/>
          <a:p>
            <a:pPr marL="0" indent="0">
              <a:buNone/>
            </a:pPr>
            <a:r>
              <a:rPr lang="en-US" dirty="0"/>
              <a:t>		</a:t>
            </a:r>
          </a:p>
        </p:txBody>
      </p:sp>
      <p:pic>
        <p:nvPicPr>
          <p:cNvPr id="9" name="Picture 8">
            <a:extLst>
              <a:ext uri="{FF2B5EF4-FFF2-40B4-BE49-F238E27FC236}">
                <a16:creationId xmlns:a16="http://schemas.microsoft.com/office/drawing/2014/main" id="{38ADEC56-33AA-4890-921B-F9EDFD71358A}"/>
              </a:ext>
            </a:extLst>
          </p:cNvPr>
          <p:cNvPicPr>
            <a:picLocks noChangeAspect="1"/>
          </p:cNvPicPr>
          <p:nvPr/>
        </p:nvPicPr>
        <p:blipFill>
          <a:blip r:embed="rId2"/>
          <a:srcRect/>
          <a:stretch/>
        </p:blipFill>
        <p:spPr>
          <a:xfrm>
            <a:off x="5666367" y="1005840"/>
            <a:ext cx="4751560" cy="993200"/>
          </a:xfrm>
          <a:prstGeom prst="rect">
            <a:avLst/>
          </a:prstGeom>
        </p:spPr>
      </p:pic>
      <p:pic>
        <p:nvPicPr>
          <p:cNvPr id="11" name="Picture 10">
            <a:extLst>
              <a:ext uri="{FF2B5EF4-FFF2-40B4-BE49-F238E27FC236}">
                <a16:creationId xmlns:a16="http://schemas.microsoft.com/office/drawing/2014/main" id="{020C94DD-06BA-490C-B489-240689DC4B2E}"/>
              </a:ext>
            </a:extLst>
          </p:cNvPr>
          <p:cNvPicPr>
            <a:picLocks noChangeAspect="1"/>
          </p:cNvPicPr>
          <p:nvPr/>
        </p:nvPicPr>
        <p:blipFill>
          <a:blip r:embed="rId3"/>
          <a:srcRect/>
          <a:stretch/>
        </p:blipFill>
        <p:spPr>
          <a:xfrm>
            <a:off x="4241830" y="2141554"/>
            <a:ext cx="4024178" cy="3710605"/>
          </a:xfrm>
          <a:prstGeom prst="rect">
            <a:avLst/>
          </a:prstGeom>
        </p:spPr>
      </p:pic>
      <p:pic>
        <p:nvPicPr>
          <p:cNvPr id="13" name="Picture 12">
            <a:extLst>
              <a:ext uri="{FF2B5EF4-FFF2-40B4-BE49-F238E27FC236}">
                <a16:creationId xmlns:a16="http://schemas.microsoft.com/office/drawing/2014/main" id="{1DAF454A-ED67-4A4F-8744-B89AC1D79AD9}"/>
              </a:ext>
            </a:extLst>
          </p:cNvPr>
          <p:cNvPicPr>
            <a:picLocks noChangeAspect="1"/>
          </p:cNvPicPr>
          <p:nvPr/>
        </p:nvPicPr>
        <p:blipFill>
          <a:blip r:embed="rId4"/>
          <a:srcRect/>
          <a:stretch/>
        </p:blipFill>
        <p:spPr>
          <a:xfrm>
            <a:off x="8164066" y="2454427"/>
            <a:ext cx="3581399" cy="3302329"/>
          </a:xfrm>
          <a:prstGeom prst="rect">
            <a:avLst/>
          </a:prstGeom>
        </p:spPr>
      </p:pic>
      <p:sp>
        <p:nvSpPr>
          <p:cNvPr id="15" name="Title 1">
            <a:extLst>
              <a:ext uri="{FF2B5EF4-FFF2-40B4-BE49-F238E27FC236}">
                <a16:creationId xmlns:a16="http://schemas.microsoft.com/office/drawing/2014/main" id="{9C9B89EA-CD43-F944-8C98-823265E6E496}"/>
              </a:ext>
            </a:extLst>
          </p:cNvPr>
          <p:cNvSpPr txBox="1">
            <a:spLocks/>
          </p:cNvSpPr>
          <p:nvPr/>
        </p:nvSpPr>
        <p:spPr>
          <a:xfrm>
            <a:off x="629051" y="651347"/>
            <a:ext cx="3421252"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EFF"/>
                </a:solidFill>
              </a:rPr>
              <a:t>Decision Tree 2</a:t>
            </a:r>
            <a:endParaRPr lang="en-US" dirty="0">
              <a:solidFill>
                <a:srgbClr val="FFFFFF"/>
              </a:solidFill>
            </a:endParaRPr>
          </a:p>
        </p:txBody>
      </p:sp>
    </p:spTree>
    <p:extLst>
      <p:ext uri="{BB962C8B-B14F-4D97-AF65-F5344CB8AC3E}">
        <p14:creationId xmlns:p14="http://schemas.microsoft.com/office/powerpoint/2010/main" val="23500571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58DF7D-C2D0-4B03-A7A0-2F06B789E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B26B711-3121-40B0-8377-A64F3DC00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2" name="Rectangle 11">
            <a:extLst>
              <a:ext uri="{FF2B5EF4-FFF2-40B4-BE49-F238E27FC236}">
                <a16:creationId xmlns:a16="http://schemas.microsoft.com/office/drawing/2014/main" id="{645C4D3D-ABBA-4B4E-93E5-01E343719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8DDD5E5-0097-4C6C-B266-5732EDA96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8952EF87-C74F-4D3F-9CAD-EEA1733C9B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597643"/>
            <a:ext cx="3703320" cy="5792922"/>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31FA5B88-D1B6-4C69-A82C-F1E9C464F018}"/>
              </a:ext>
            </a:extLst>
          </p:cNvPr>
          <p:cNvSpPr>
            <a:spLocks noGrp="1"/>
          </p:cNvSpPr>
          <p:nvPr>
            <p:ph idx="1"/>
          </p:nvPr>
        </p:nvSpPr>
        <p:spPr>
          <a:xfrm>
            <a:off x="4534935" y="1037968"/>
            <a:ext cx="6725899" cy="4820832"/>
          </a:xfrm>
        </p:spPr>
        <p:txBody>
          <a:bodyPr>
            <a:normAutofit/>
          </a:bodyPr>
          <a:lstStyle/>
          <a:p>
            <a:pPr marL="0" indent="0">
              <a:buNone/>
            </a:pPr>
            <a:r>
              <a:rPr lang="en-US" dirty="0"/>
              <a:t>			</a:t>
            </a:r>
          </a:p>
        </p:txBody>
      </p:sp>
      <p:pic>
        <p:nvPicPr>
          <p:cNvPr id="9" name="Picture 8">
            <a:extLst>
              <a:ext uri="{FF2B5EF4-FFF2-40B4-BE49-F238E27FC236}">
                <a16:creationId xmlns:a16="http://schemas.microsoft.com/office/drawing/2014/main" id="{D762D5A4-A927-43A3-B5C3-53F0EF203D42}"/>
              </a:ext>
            </a:extLst>
          </p:cNvPr>
          <p:cNvPicPr>
            <a:picLocks noChangeAspect="1"/>
          </p:cNvPicPr>
          <p:nvPr/>
        </p:nvPicPr>
        <p:blipFill>
          <a:blip r:embed="rId2"/>
          <a:srcRect/>
          <a:stretch/>
        </p:blipFill>
        <p:spPr>
          <a:xfrm>
            <a:off x="4210320" y="928457"/>
            <a:ext cx="6145890" cy="5666990"/>
          </a:xfrm>
          <a:prstGeom prst="rect">
            <a:avLst/>
          </a:prstGeom>
        </p:spPr>
      </p:pic>
      <p:sp>
        <p:nvSpPr>
          <p:cNvPr id="11" name="TextBox 10">
            <a:extLst>
              <a:ext uri="{FF2B5EF4-FFF2-40B4-BE49-F238E27FC236}">
                <a16:creationId xmlns:a16="http://schemas.microsoft.com/office/drawing/2014/main" id="{C97173EC-8779-4DFA-983E-425B76E766AD}"/>
              </a:ext>
            </a:extLst>
          </p:cNvPr>
          <p:cNvSpPr txBox="1"/>
          <p:nvPr/>
        </p:nvSpPr>
        <p:spPr>
          <a:xfrm>
            <a:off x="10000501" y="651347"/>
            <a:ext cx="1758366" cy="369332"/>
          </a:xfrm>
          <a:prstGeom prst="rect">
            <a:avLst/>
          </a:prstGeom>
          <a:noFill/>
          <a:ln w="19050">
            <a:solidFill>
              <a:schemeClr val="accent1"/>
            </a:solidFill>
          </a:ln>
        </p:spPr>
        <p:txBody>
          <a:bodyPr wrap="none" rtlCol="0">
            <a:spAutoFit/>
          </a:bodyPr>
          <a:lstStyle/>
          <a:p>
            <a:r>
              <a:rPr lang="en-US" dirty="0"/>
              <a:t>Accuracy: 80.03</a:t>
            </a:r>
          </a:p>
        </p:txBody>
      </p:sp>
      <p:sp>
        <p:nvSpPr>
          <p:cNvPr id="13" name="Title 1">
            <a:extLst>
              <a:ext uri="{FF2B5EF4-FFF2-40B4-BE49-F238E27FC236}">
                <a16:creationId xmlns:a16="http://schemas.microsoft.com/office/drawing/2014/main" id="{2F528E5B-89BE-D045-B70D-74D83AC339EA}"/>
              </a:ext>
            </a:extLst>
          </p:cNvPr>
          <p:cNvSpPr txBox="1">
            <a:spLocks/>
          </p:cNvSpPr>
          <p:nvPr/>
        </p:nvSpPr>
        <p:spPr>
          <a:xfrm>
            <a:off x="629051" y="651347"/>
            <a:ext cx="3421252" cy="1300365"/>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rgbClr val="FFFEFF"/>
                </a:solidFill>
              </a:rPr>
              <a:t>Decision Tree 2</a:t>
            </a:r>
            <a:endParaRPr lang="en-US" dirty="0">
              <a:solidFill>
                <a:srgbClr val="FFFFFF"/>
              </a:solidFill>
            </a:endParaRPr>
          </a:p>
        </p:txBody>
      </p:sp>
    </p:spTree>
    <p:extLst>
      <p:ext uri="{BB962C8B-B14F-4D97-AF65-F5344CB8AC3E}">
        <p14:creationId xmlns:p14="http://schemas.microsoft.com/office/powerpoint/2010/main" val="17287382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BACC0-1D28-4637-96AF-F4A27D4630D3}"/>
              </a:ext>
            </a:extLst>
          </p:cNvPr>
          <p:cNvSpPr>
            <a:spLocks noGrp="1"/>
          </p:cNvSpPr>
          <p:nvPr>
            <p:ph type="title"/>
          </p:nvPr>
        </p:nvSpPr>
        <p:spPr/>
        <p:txBody>
          <a:bodyPr/>
          <a:lstStyle/>
          <a:p>
            <a:r>
              <a:rPr lang="en-US" dirty="0"/>
              <a:t>Conclusion</a:t>
            </a:r>
          </a:p>
        </p:txBody>
      </p:sp>
      <p:sp>
        <p:nvSpPr>
          <p:cNvPr id="4" name="Content Placeholder 2">
            <a:extLst>
              <a:ext uri="{FF2B5EF4-FFF2-40B4-BE49-F238E27FC236}">
                <a16:creationId xmlns:a16="http://schemas.microsoft.com/office/drawing/2014/main" id="{7B42B1CD-DC1E-410B-AB7D-32C9A7A5BF40}"/>
              </a:ext>
            </a:extLst>
          </p:cNvPr>
          <p:cNvSpPr>
            <a:spLocks noGrp="1"/>
          </p:cNvSpPr>
          <p:nvPr>
            <p:ph idx="1"/>
          </p:nvPr>
        </p:nvSpPr>
        <p:spPr>
          <a:xfrm>
            <a:off x="581025" y="2341563"/>
            <a:ext cx="11029950" cy="1453197"/>
          </a:xfrm>
        </p:spPr>
        <p:txBody>
          <a:bodyPr/>
          <a:lstStyle/>
          <a:p>
            <a:r>
              <a:rPr lang="en-US" dirty="0"/>
              <a:t>Of the four models we ran, the most accurate was the decision trees with ~84.21 – 85.51% accuracy</a:t>
            </a:r>
          </a:p>
          <a:p>
            <a:r>
              <a:rPr lang="en-US" dirty="0"/>
              <a:t>Using the Descriptions and Listed In tags for movies provided by Netflix in each country, we found that the strongest words for classification of the trees, were descriptive words of the setting country or nationality of characters</a:t>
            </a:r>
          </a:p>
        </p:txBody>
      </p:sp>
      <p:pic>
        <p:nvPicPr>
          <p:cNvPr id="5" name="Picture 4">
            <a:extLst>
              <a:ext uri="{FF2B5EF4-FFF2-40B4-BE49-F238E27FC236}">
                <a16:creationId xmlns:a16="http://schemas.microsoft.com/office/drawing/2014/main" id="{F1C022AC-4F73-47E1-93D3-18B6560DB51A}"/>
              </a:ext>
            </a:extLst>
          </p:cNvPr>
          <p:cNvPicPr>
            <a:picLocks noChangeAspect="1"/>
          </p:cNvPicPr>
          <p:nvPr/>
        </p:nvPicPr>
        <p:blipFill>
          <a:blip r:embed="rId2"/>
          <a:stretch>
            <a:fillRect/>
          </a:stretch>
        </p:blipFill>
        <p:spPr>
          <a:xfrm>
            <a:off x="581190" y="3979572"/>
            <a:ext cx="11029617" cy="1686597"/>
          </a:xfrm>
          <a:prstGeom prst="rect">
            <a:avLst/>
          </a:prstGeom>
        </p:spPr>
      </p:pic>
    </p:spTree>
    <p:extLst>
      <p:ext uri="{BB962C8B-B14F-4D97-AF65-F5344CB8AC3E}">
        <p14:creationId xmlns:p14="http://schemas.microsoft.com/office/powerpoint/2010/main" val="2504988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dirty="0"/>
              <a:t>strategy</a:t>
            </a:r>
          </a:p>
        </p:txBody>
      </p:sp>
      <p:sp>
        <p:nvSpPr>
          <p:cNvPr id="5" name="Content Placeholder 4">
            <a:extLst>
              <a:ext uri="{FF2B5EF4-FFF2-40B4-BE49-F238E27FC236}">
                <a16:creationId xmlns:a16="http://schemas.microsoft.com/office/drawing/2014/main" id="{B45FBC92-1126-4A74-A405-11C9911BF38E}"/>
              </a:ext>
            </a:extLst>
          </p:cNvPr>
          <p:cNvSpPr>
            <a:spLocks noGrp="1"/>
          </p:cNvSpPr>
          <p:nvPr>
            <p:ph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Clustering</a:t>
            </a:r>
          </a:p>
          <a:p>
            <a:r>
              <a:rPr lang="en-US" dirty="0"/>
              <a:t>Support Vector Machines</a:t>
            </a:r>
          </a:p>
          <a:p>
            <a:r>
              <a:rPr lang="en-US" dirty="0"/>
              <a:t>Naïve Bayes</a:t>
            </a:r>
          </a:p>
          <a:p>
            <a:r>
              <a:rPr lang="en-US" dirty="0"/>
              <a:t>Decision Trees</a:t>
            </a:r>
          </a:p>
          <a:p>
            <a:pPr marL="0" indent="0">
              <a:buNone/>
            </a:pPr>
            <a:endParaRPr lang="en-US" dirty="0"/>
          </a:p>
        </p:txBody>
      </p:sp>
    </p:spTree>
    <p:extLst>
      <p:ext uri="{BB962C8B-B14F-4D97-AF65-F5344CB8AC3E}">
        <p14:creationId xmlns:p14="http://schemas.microsoft.com/office/powerpoint/2010/main" val="2335357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a:xfrm>
            <a:off x="352592" y="233526"/>
            <a:ext cx="11029616" cy="1188720"/>
          </a:xfrm>
        </p:spPr>
        <p:txBody>
          <a:bodyPr/>
          <a:lstStyle/>
          <a:p>
            <a:r>
              <a:rPr lang="en-US" dirty="0"/>
              <a:t>Data Source</a:t>
            </a:r>
          </a:p>
        </p:txBody>
      </p:sp>
      <p:sp>
        <p:nvSpPr>
          <p:cNvPr id="4" name="Content Placeholder 3">
            <a:extLst>
              <a:ext uri="{FF2B5EF4-FFF2-40B4-BE49-F238E27FC236}">
                <a16:creationId xmlns:a16="http://schemas.microsoft.com/office/drawing/2014/main" id="{D0DC728C-B4AC-4190-9CDB-A9A510558C28}"/>
              </a:ext>
            </a:extLst>
          </p:cNvPr>
          <p:cNvSpPr>
            <a:spLocks noGrp="1"/>
          </p:cNvSpPr>
          <p:nvPr>
            <p:ph idx="1"/>
          </p:nvPr>
        </p:nvSpPr>
        <p:spPr>
          <a:xfrm>
            <a:off x="352592" y="1680210"/>
            <a:ext cx="6265378" cy="866140"/>
          </a:xfrm>
        </p:spPr>
        <p:txBody>
          <a:bodyPr/>
          <a:lstStyle/>
          <a:p>
            <a:r>
              <a:rPr lang="en-US" b="0" i="0" u="sng" dirty="0">
                <a:solidFill>
                  <a:schemeClr val="tx1"/>
                </a:solidFill>
                <a:effectLst/>
                <a:latin typeface="Roboto" panose="02000000000000000000" pitchFamily="2" charset="0"/>
              </a:rPr>
              <a:t>https://www.kaggle.com/shivamb/netflix-shows</a:t>
            </a:r>
          </a:p>
          <a:p>
            <a:endParaRPr lang="en-US" dirty="0"/>
          </a:p>
        </p:txBody>
      </p:sp>
    </p:spTree>
    <p:extLst>
      <p:ext uri="{BB962C8B-B14F-4D97-AF65-F5344CB8AC3E}">
        <p14:creationId xmlns:p14="http://schemas.microsoft.com/office/powerpoint/2010/main" val="1088808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F6971-B29F-D249-ADC3-EA0784AB3DBD}"/>
              </a:ext>
            </a:extLst>
          </p:cNvPr>
          <p:cNvSpPr>
            <a:spLocks noGrp="1"/>
          </p:cNvSpPr>
          <p:nvPr>
            <p:ph type="title"/>
          </p:nvPr>
        </p:nvSpPr>
        <p:spPr>
          <a:xfrm>
            <a:off x="581192" y="702156"/>
            <a:ext cx="11029616" cy="612294"/>
          </a:xfrm>
        </p:spPr>
        <p:txBody>
          <a:bodyPr/>
          <a:lstStyle/>
          <a:p>
            <a:r>
              <a:rPr lang="en-US"/>
              <a:t>Data </a:t>
            </a:r>
            <a:endParaRPr lang="en-US" dirty="0"/>
          </a:p>
        </p:txBody>
      </p:sp>
      <p:sp>
        <p:nvSpPr>
          <p:cNvPr id="4" name="Content Placeholder 2">
            <a:extLst>
              <a:ext uri="{FF2B5EF4-FFF2-40B4-BE49-F238E27FC236}">
                <a16:creationId xmlns:a16="http://schemas.microsoft.com/office/drawing/2014/main" id="{2BF407F5-C6E7-A34D-9D96-1CD659ABAEB8}"/>
              </a:ext>
            </a:extLst>
          </p:cNvPr>
          <p:cNvSpPr txBox="1">
            <a:spLocks/>
          </p:cNvSpPr>
          <p:nvPr/>
        </p:nvSpPr>
        <p:spPr>
          <a:xfrm>
            <a:off x="6095999" y="2340864"/>
            <a:ext cx="5514808" cy="3634486"/>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endParaRPr lang="en-US" dirty="0"/>
          </a:p>
        </p:txBody>
      </p:sp>
      <p:pic>
        <p:nvPicPr>
          <p:cNvPr id="7" name="Content Placeholder 4">
            <a:extLst>
              <a:ext uri="{FF2B5EF4-FFF2-40B4-BE49-F238E27FC236}">
                <a16:creationId xmlns:a16="http://schemas.microsoft.com/office/drawing/2014/main" id="{FF0CF6CE-40EF-404F-B5A4-244E897231EE}"/>
              </a:ext>
            </a:extLst>
          </p:cNvPr>
          <p:cNvPicPr>
            <a:picLocks noGrp="1" noChangeAspect="1"/>
          </p:cNvPicPr>
          <p:nvPr>
            <p:ph idx="1"/>
          </p:nvPr>
        </p:nvPicPr>
        <p:blipFill>
          <a:blip r:embed="rId2"/>
          <a:stretch>
            <a:fillRect/>
          </a:stretch>
        </p:blipFill>
        <p:spPr>
          <a:xfrm>
            <a:off x="6469380" y="1642206"/>
            <a:ext cx="5664563" cy="4170212"/>
          </a:xfrm>
          <a:prstGeom prst="rect">
            <a:avLst/>
          </a:prstGeom>
        </p:spPr>
      </p:pic>
      <p:pic>
        <p:nvPicPr>
          <p:cNvPr id="9" name="Picture 8">
            <a:extLst>
              <a:ext uri="{FF2B5EF4-FFF2-40B4-BE49-F238E27FC236}">
                <a16:creationId xmlns:a16="http://schemas.microsoft.com/office/drawing/2014/main" id="{0544BBAB-4271-42FD-9250-00D56F6BAFBE}"/>
              </a:ext>
            </a:extLst>
          </p:cNvPr>
          <p:cNvPicPr>
            <a:picLocks noChangeAspect="1"/>
          </p:cNvPicPr>
          <p:nvPr/>
        </p:nvPicPr>
        <p:blipFill>
          <a:blip r:embed="rId3"/>
          <a:stretch>
            <a:fillRect/>
          </a:stretch>
        </p:blipFill>
        <p:spPr>
          <a:xfrm>
            <a:off x="232229" y="1642206"/>
            <a:ext cx="6065701" cy="4170212"/>
          </a:xfrm>
          <a:prstGeom prst="rect">
            <a:avLst/>
          </a:prstGeom>
        </p:spPr>
      </p:pic>
    </p:spTree>
    <p:extLst>
      <p:ext uri="{BB962C8B-B14F-4D97-AF65-F5344CB8AC3E}">
        <p14:creationId xmlns:p14="http://schemas.microsoft.com/office/powerpoint/2010/main" val="246867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BBFCBD4-758C-4D35-9174-81698409D48A}"/>
              </a:ext>
            </a:extLst>
          </p:cNvPr>
          <p:cNvSpPr>
            <a:spLocks noGrp="1"/>
          </p:cNvSpPr>
          <p:nvPr>
            <p:ph type="title"/>
          </p:nvPr>
        </p:nvSpPr>
        <p:spPr>
          <a:xfrm>
            <a:off x="629051" y="651347"/>
            <a:ext cx="2506035" cy="1300365"/>
          </a:xfrm>
        </p:spPr>
        <p:txBody>
          <a:bodyPr>
            <a:normAutofit/>
          </a:bodyPr>
          <a:lstStyle/>
          <a:p>
            <a:r>
              <a:rPr lang="en-US" dirty="0">
                <a:solidFill>
                  <a:srgbClr val="FFFFFF"/>
                </a:solidFill>
              </a:rPr>
              <a:t>Data</a:t>
            </a:r>
          </a:p>
        </p:txBody>
      </p:sp>
      <p:pic>
        <p:nvPicPr>
          <p:cNvPr id="7" name="Picture 6">
            <a:extLst>
              <a:ext uri="{FF2B5EF4-FFF2-40B4-BE49-F238E27FC236}">
                <a16:creationId xmlns:a16="http://schemas.microsoft.com/office/drawing/2014/main" id="{B20E832A-52DD-49C5-A972-EE831ED0B64B}"/>
              </a:ext>
            </a:extLst>
          </p:cNvPr>
          <p:cNvPicPr>
            <a:picLocks noChangeAspect="1"/>
          </p:cNvPicPr>
          <p:nvPr/>
        </p:nvPicPr>
        <p:blipFill>
          <a:blip r:embed="rId2"/>
          <a:stretch>
            <a:fillRect/>
          </a:stretch>
        </p:blipFill>
        <p:spPr>
          <a:xfrm>
            <a:off x="4340300" y="1301529"/>
            <a:ext cx="7405168" cy="4699220"/>
          </a:xfrm>
          <a:prstGeom prst="rect">
            <a:avLst/>
          </a:prstGeom>
        </p:spPr>
      </p:pic>
    </p:spTree>
    <p:extLst>
      <p:ext uri="{BB962C8B-B14F-4D97-AF65-F5344CB8AC3E}">
        <p14:creationId xmlns:p14="http://schemas.microsoft.com/office/powerpoint/2010/main" val="245540481"/>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BBFCBD4-758C-4D35-9174-81698409D48A}"/>
              </a:ext>
            </a:extLst>
          </p:cNvPr>
          <p:cNvSpPr>
            <a:spLocks noGrp="1"/>
          </p:cNvSpPr>
          <p:nvPr>
            <p:ph type="title"/>
          </p:nvPr>
        </p:nvSpPr>
        <p:spPr>
          <a:xfrm>
            <a:off x="629051" y="651347"/>
            <a:ext cx="2506035" cy="1300365"/>
          </a:xfrm>
        </p:spPr>
        <p:txBody>
          <a:bodyPr>
            <a:normAutofit/>
          </a:bodyPr>
          <a:lstStyle/>
          <a:p>
            <a:r>
              <a:rPr lang="en-US">
                <a:solidFill>
                  <a:srgbClr val="FFFFFF"/>
                </a:solidFill>
              </a:rPr>
              <a:t>Clustering</a:t>
            </a:r>
          </a:p>
        </p:txBody>
      </p:sp>
      <p:pic>
        <p:nvPicPr>
          <p:cNvPr id="4" name="Picture 3">
            <a:extLst>
              <a:ext uri="{FF2B5EF4-FFF2-40B4-BE49-F238E27FC236}">
                <a16:creationId xmlns:a16="http://schemas.microsoft.com/office/drawing/2014/main" id="{051E49CF-18EF-4773-B0E6-2E5F0962F773}"/>
              </a:ext>
            </a:extLst>
          </p:cNvPr>
          <p:cNvPicPr>
            <a:picLocks noChangeAspect="1"/>
          </p:cNvPicPr>
          <p:nvPr/>
        </p:nvPicPr>
        <p:blipFill>
          <a:blip r:embed="rId2"/>
          <a:stretch>
            <a:fillRect/>
          </a:stretch>
        </p:blipFill>
        <p:spPr>
          <a:xfrm>
            <a:off x="4149854" y="1005840"/>
            <a:ext cx="7805027" cy="5161859"/>
          </a:xfrm>
          <a:prstGeom prst="rect">
            <a:avLst/>
          </a:prstGeom>
        </p:spPr>
      </p:pic>
    </p:spTree>
    <p:extLst>
      <p:ext uri="{BB962C8B-B14F-4D97-AF65-F5344CB8AC3E}">
        <p14:creationId xmlns:p14="http://schemas.microsoft.com/office/powerpoint/2010/main" val="194304990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BBFCBD4-758C-4D35-9174-81698409D48A}"/>
              </a:ext>
            </a:extLst>
          </p:cNvPr>
          <p:cNvSpPr>
            <a:spLocks noGrp="1"/>
          </p:cNvSpPr>
          <p:nvPr>
            <p:ph type="title"/>
          </p:nvPr>
        </p:nvSpPr>
        <p:spPr>
          <a:xfrm>
            <a:off x="629051" y="651347"/>
            <a:ext cx="2506035" cy="1300365"/>
          </a:xfrm>
        </p:spPr>
        <p:txBody>
          <a:bodyPr>
            <a:normAutofit/>
          </a:bodyPr>
          <a:lstStyle/>
          <a:p>
            <a:r>
              <a:rPr lang="en-US">
                <a:solidFill>
                  <a:srgbClr val="FFFFFF"/>
                </a:solidFill>
              </a:rPr>
              <a:t>Clustering</a:t>
            </a:r>
          </a:p>
        </p:txBody>
      </p:sp>
      <p:pic>
        <p:nvPicPr>
          <p:cNvPr id="8" name="Picture 7">
            <a:extLst>
              <a:ext uri="{FF2B5EF4-FFF2-40B4-BE49-F238E27FC236}">
                <a16:creationId xmlns:a16="http://schemas.microsoft.com/office/drawing/2014/main" id="{B205E4E4-C72A-438D-A85A-951EEBC6212F}"/>
              </a:ext>
            </a:extLst>
          </p:cNvPr>
          <p:cNvPicPr>
            <a:picLocks noChangeAspect="1"/>
          </p:cNvPicPr>
          <p:nvPr/>
        </p:nvPicPr>
        <p:blipFill>
          <a:blip r:embed="rId2"/>
          <a:stretch>
            <a:fillRect/>
          </a:stretch>
        </p:blipFill>
        <p:spPr>
          <a:xfrm>
            <a:off x="4336529" y="1301528"/>
            <a:ext cx="7074290" cy="4955535"/>
          </a:xfrm>
          <a:prstGeom prst="rect">
            <a:avLst/>
          </a:prstGeom>
        </p:spPr>
      </p:pic>
    </p:spTree>
    <p:extLst>
      <p:ext uri="{BB962C8B-B14F-4D97-AF65-F5344CB8AC3E}">
        <p14:creationId xmlns:p14="http://schemas.microsoft.com/office/powerpoint/2010/main" val="180697222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BBFCBD4-758C-4D35-9174-81698409D48A}"/>
              </a:ext>
            </a:extLst>
          </p:cNvPr>
          <p:cNvSpPr>
            <a:spLocks noGrp="1"/>
          </p:cNvSpPr>
          <p:nvPr>
            <p:ph type="title"/>
          </p:nvPr>
        </p:nvSpPr>
        <p:spPr>
          <a:xfrm>
            <a:off x="629051" y="651347"/>
            <a:ext cx="2506035" cy="1300365"/>
          </a:xfrm>
        </p:spPr>
        <p:txBody>
          <a:bodyPr>
            <a:normAutofit/>
          </a:bodyPr>
          <a:lstStyle/>
          <a:p>
            <a:r>
              <a:rPr lang="en-US" dirty="0">
                <a:solidFill>
                  <a:srgbClr val="FFFFFF"/>
                </a:solidFill>
              </a:rPr>
              <a:t>Clustering</a:t>
            </a:r>
          </a:p>
        </p:txBody>
      </p:sp>
      <p:pic>
        <p:nvPicPr>
          <p:cNvPr id="4" name="Picture 3">
            <a:extLst>
              <a:ext uri="{FF2B5EF4-FFF2-40B4-BE49-F238E27FC236}">
                <a16:creationId xmlns:a16="http://schemas.microsoft.com/office/drawing/2014/main" id="{35836D00-DB6E-4B2C-980F-38111902C07D}"/>
              </a:ext>
            </a:extLst>
          </p:cNvPr>
          <p:cNvPicPr>
            <a:picLocks noChangeAspect="1"/>
          </p:cNvPicPr>
          <p:nvPr/>
        </p:nvPicPr>
        <p:blipFill>
          <a:blip r:embed="rId2"/>
          <a:stretch>
            <a:fillRect/>
          </a:stretch>
        </p:blipFill>
        <p:spPr>
          <a:xfrm>
            <a:off x="4280519" y="651347"/>
            <a:ext cx="7846632" cy="5851053"/>
          </a:xfrm>
          <a:prstGeom prst="rect">
            <a:avLst/>
          </a:prstGeom>
        </p:spPr>
      </p:pic>
    </p:spTree>
    <p:extLst>
      <p:ext uri="{BB962C8B-B14F-4D97-AF65-F5344CB8AC3E}">
        <p14:creationId xmlns:p14="http://schemas.microsoft.com/office/powerpoint/2010/main" val="120387784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8D289AE2-D2AE-49D1-AFAC-3A79F6794255}">
  <ds:schemaRefs>
    <ds:schemaRef ds:uri="71af3243-3dd4-4a8d-8c0d-dd76da1f02a5"/>
    <ds:schemaRef ds:uri="http://www.w3.org/XML/1998/namespace"/>
    <ds:schemaRef ds:uri="http://schemas.microsoft.com/office/2006/documentManagement/types"/>
    <ds:schemaRef ds:uri="http://purl.org/dc/terms/"/>
    <ds:schemaRef ds:uri="http://purl.org/dc/elements/1.1/"/>
    <ds:schemaRef ds:uri="http://schemas.microsoft.com/office/infopath/2007/PartnerControls"/>
    <ds:schemaRef ds:uri="http://purl.org/dc/dcmitype/"/>
    <ds:schemaRef ds:uri="http://schemas.openxmlformats.org/package/2006/metadata/core-properties"/>
    <ds:schemaRef ds:uri="16c05727-aa75-4e4a-9b5f-8a80a1165891"/>
    <ds:schemaRef ds:uri="http://schemas.microsoft.com/office/2006/metadata/properties"/>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{E3879ADA-71C0-4ADC-9FA0-FED64369CA81}tf33552983_win32</Template>
  <TotalTime>6894</TotalTime>
  <Words>391</Words>
  <Application>Microsoft Macintosh PowerPoint</Application>
  <PresentationFormat>Widescreen</PresentationFormat>
  <Paragraphs>97</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Calibri</vt:lpstr>
      <vt:lpstr>Franklin Gothic Book</vt:lpstr>
      <vt:lpstr>Franklin Gothic Demi</vt:lpstr>
      <vt:lpstr>Roboto</vt:lpstr>
      <vt:lpstr>Slack-Lato</vt:lpstr>
      <vt:lpstr>Wingdings 2</vt:lpstr>
      <vt:lpstr>DividendVTI</vt:lpstr>
      <vt:lpstr>Netflix Movies dataset </vt:lpstr>
      <vt:lpstr>concept</vt:lpstr>
      <vt:lpstr>strategy</vt:lpstr>
      <vt:lpstr>Data Source</vt:lpstr>
      <vt:lpstr>Data </vt:lpstr>
      <vt:lpstr>Data</vt:lpstr>
      <vt:lpstr>Clustering</vt:lpstr>
      <vt:lpstr>Clustering</vt:lpstr>
      <vt:lpstr>Clustering</vt:lpstr>
      <vt:lpstr>Clustering</vt:lpstr>
      <vt:lpstr>Clustering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 Driving Cars – the importance and significance</dc:title>
  <dc:creator>Patrick</dc:creator>
  <cp:lastModifiedBy>Thomas K Marianos</cp:lastModifiedBy>
  <cp:revision>76</cp:revision>
  <dcterms:created xsi:type="dcterms:W3CDTF">2020-11-06T00:17:02Z</dcterms:created>
  <dcterms:modified xsi:type="dcterms:W3CDTF">2021-06-13T21:25:46Z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